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6"/>
  </p:notesMasterIdLst>
  <p:sldIdLst>
    <p:sldId id="256" r:id="rId2"/>
    <p:sldId id="270" r:id="rId3"/>
    <p:sldId id="290" r:id="rId4"/>
    <p:sldId id="273" r:id="rId5"/>
    <p:sldId id="274" r:id="rId6"/>
    <p:sldId id="275" r:id="rId7"/>
    <p:sldId id="276" r:id="rId8"/>
    <p:sldId id="277" r:id="rId9"/>
    <p:sldId id="302" r:id="rId10"/>
    <p:sldId id="303" r:id="rId11"/>
    <p:sldId id="304" r:id="rId12"/>
    <p:sldId id="278" r:id="rId13"/>
    <p:sldId id="279" r:id="rId14"/>
    <p:sldId id="280" r:id="rId15"/>
    <p:sldId id="281" r:id="rId16"/>
    <p:sldId id="282" r:id="rId17"/>
    <p:sldId id="725" r:id="rId18"/>
    <p:sldId id="726" r:id="rId19"/>
    <p:sldId id="727" r:id="rId20"/>
    <p:sldId id="728" r:id="rId21"/>
    <p:sldId id="722" r:id="rId22"/>
    <p:sldId id="451" r:id="rId23"/>
    <p:sldId id="362" r:id="rId24"/>
    <p:sldId id="498" r:id="rId25"/>
    <p:sldId id="715" r:id="rId26"/>
    <p:sldId id="493" r:id="rId27"/>
    <p:sldId id="690" r:id="rId28"/>
    <p:sldId id="702" r:id="rId29"/>
    <p:sldId id="636" r:id="rId30"/>
    <p:sldId id="259" r:id="rId31"/>
    <p:sldId id="669" r:id="rId32"/>
    <p:sldId id="665" r:id="rId33"/>
    <p:sldId id="261" r:id="rId34"/>
    <p:sldId id="724"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87"/>
    <p:restoredTop sz="90219"/>
  </p:normalViewPr>
  <p:slideViewPr>
    <p:cSldViewPr snapToGrid="0" snapToObjects="1">
      <p:cViewPr varScale="1">
        <p:scale>
          <a:sx n="91" d="100"/>
          <a:sy n="91" d="100"/>
        </p:scale>
        <p:origin x="156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A91EF3-7B6E-4A4A-9BE8-1CE77B3CA7DF}" type="datetimeFigureOut">
              <a:rPr lang="en-US" smtClean="0"/>
              <a:t>2/26/23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736AC0-5744-0D4E-A34B-C75B2CB2D81E}" type="slidenum">
              <a:rPr lang="en-US" smtClean="0"/>
              <a:t>‹#›</a:t>
            </a:fld>
            <a:endParaRPr lang="en-US"/>
          </a:p>
        </p:txBody>
      </p:sp>
    </p:spTree>
    <p:extLst>
      <p:ext uri="{BB962C8B-B14F-4D97-AF65-F5344CB8AC3E}">
        <p14:creationId xmlns:p14="http://schemas.microsoft.com/office/powerpoint/2010/main" val="17847822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layout and can be used in a similar way </a:t>
            </a:r>
          </a:p>
        </p:txBody>
      </p:sp>
      <p:sp>
        <p:nvSpPr>
          <p:cNvPr id="4" name="Slide Number Placeholder 3"/>
          <p:cNvSpPr>
            <a:spLocks noGrp="1"/>
          </p:cNvSpPr>
          <p:nvPr>
            <p:ph type="sldNum" sz="quarter" idx="5"/>
          </p:nvPr>
        </p:nvSpPr>
        <p:spPr/>
        <p:txBody>
          <a:bodyPr/>
          <a:lstStyle/>
          <a:p>
            <a:fld id="{AD736AC0-5744-0D4E-A34B-C75B2CB2D81E}" type="slidenum">
              <a:rPr lang="en-US" smtClean="0"/>
              <a:t>17</a:t>
            </a:fld>
            <a:endParaRPr lang="en-US"/>
          </a:p>
        </p:txBody>
      </p:sp>
    </p:spTree>
    <p:extLst>
      <p:ext uri="{BB962C8B-B14F-4D97-AF65-F5344CB8AC3E}">
        <p14:creationId xmlns:p14="http://schemas.microsoft.com/office/powerpoint/2010/main" val="1267085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2ECD0C-2384-B74D-8147-4DC2C15E987D}" type="slidenum">
              <a:rPr lang="en-US" smtClean="0"/>
              <a:t>31</a:t>
            </a:fld>
            <a:endParaRPr lang="en-US"/>
          </a:p>
        </p:txBody>
      </p:sp>
    </p:spTree>
    <p:extLst>
      <p:ext uri="{BB962C8B-B14F-4D97-AF65-F5344CB8AC3E}">
        <p14:creationId xmlns:p14="http://schemas.microsoft.com/office/powerpoint/2010/main" val="2149636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2ECD0C-2384-B74D-8147-4DC2C15E987D}" type="slidenum">
              <a:rPr lang="en-US" smtClean="0"/>
              <a:t>32</a:t>
            </a:fld>
            <a:endParaRPr lang="en-US"/>
          </a:p>
        </p:txBody>
      </p:sp>
    </p:spTree>
    <p:extLst>
      <p:ext uri="{BB962C8B-B14F-4D97-AF65-F5344CB8AC3E}">
        <p14:creationId xmlns:p14="http://schemas.microsoft.com/office/powerpoint/2010/main" val="130158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2ECD0C-2384-B74D-8147-4DC2C15E987D}" type="slidenum">
              <a:rPr lang="en-US" smtClean="0"/>
              <a:t>33</a:t>
            </a:fld>
            <a:endParaRPr lang="en-US"/>
          </a:p>
        </p:txBody>
      </p:sp>
    </p:spTree>
    <p:extLst>
      <p:ext uri="{BB962C8B-B14F-4D97-AF65-F5344CB8AC3E}">
        <p14:creationId xmlns:p14="http://schemas.microsoft.com/office/powerpoint/2010/main" val="17614712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FDED48-3E03-3541-845E-843A079F53FC}" type="slidenum">
              <a:rPr lang="en-US" smtClean="0"/>
              <a:t>34</a:t>
            </a:fld>
            <a:endParaRPr lang="en-US"/>
          </a:p>
        </p:txBody>
      </p:sp>
    </p:spTree>
    <p:extLst>
      <p:ext uri="{BB962C8B-B14F-4D97-AF65-F5344CB8AC3E}">
        <p14:creationId xmlns:p14="http://schemas.microsoft.com/office/powerpoint/2010/main" val="3911143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identify and tease apart a potential mechanism carried out by a transcription factor requires an understanding of the chromatin organization and PTMs present in the genome which may contribute to alterations in gene transcription. As such, it was essential for us to use techniques that could detect these changes or modifications. </a:t>
            </a:r>
            <a:r>
              <a:rPr lang="en-US" dirty="0">
                <a:latin typeface="Arial" panose="020B0604020202020204" pitchFamily="34" charset="0"/>
                <a:cs typeface="Arial" panose="020B0604020202020204" pitchFamily="34" charset="0"/>
              </a:rPr>
              <a:t>Here we are using WT or </a:t>
            </a:r>
            <a:r>
              <a:rPr lang="en-US" dirty="0" err="1">
                <a:latin typeface="Arial" panose="020B0604020202020204" pitchFamily="34" charset="0"/>
                <a:cs typeface="Arial" panose="020B0604020202020204" pitchFamily="34" charset="0"/>
              </a:rPr>
              <a:t>Ikaros</a:t>
            </a:r>
            <a:r>
              <a:rPr lang="en-US" dirty="0">
                <a:latin typeface="Arial" panose="020B0604020202020204" pitchFamily="34" charset="0"/>
                <a:cs typeface="Arial" panose="020B0604020202020204" pitchFamily="34" charset="0"/>
              </a:rPr>
              <a:t>-mutated B cells that have been either left unstimulated, or stimulated with signal one alone, or with signal 1 and 2 for 6 </a:t>
            </a:r>
            <a:r>
              <a:rPr lang="en-US" dirty="0" err="1">
                <a:latin typeface="Arial" panose="020B0604020202020204" pitchFamily="34" charset="0"/>
                <a:cs typeface="Arial" panose="020B0604020202020204" pitchFamily="34" charset="0"/>
              </a:rPr>
              <a:t>hrs</a:t>
            </a:r>
            <a:r>
              <a:rPr lang="en-US" dirty="0">
                <a:latin typeface="Arial" panose="020B0604020202020204" pitchFamily="34" charset="0"/>
                <a:cs typeface="Arial" panose="020B0604020202020204" pitchFamily="34" charset="0"/>
              </a:rPr>
              <a:t> for our downstream functional genomics assays. These include </a:t>
            </a:r>
            <a:r>
              <a:rPr lang="en-US" dirty="0" err="1">
                <a:latin typeface="Arial" panose="020B0604020202020204" pitchFamily="34" charset="0"/>
                <a:cs typeface="Arial" panose="020B0604020202020204" pitchFamily="34" charset="0"/>
              </a:rPr>
              <a:t>RNAseq</a:t>
            </a:r>
            <a:r>
              <a:rPr lang="en-US" dirty="0">
                <a:latin typeface="Arial" panose="020B0604020202020204" pitchFamily="34" charset="0"/>
                <a:cs typeface="Arial" panose="020B0604020202020204" pitchFamily="34" charset="0"/>
              </a:rPr>
              <a:t> which allowed us to ask questions about alterations in gene transcription. ATAC sequencing, which gave us the ability to understanding differences in the chromatin landscape and Finally, CUT&amp;RUN which allowed us to survey genome-wide the presence of </a:t>
            </a:r>
            <a:r>
              <a:rPr lang="en-US" dirty="0" err="1">
                <a:latin typeface="Arial" panose="020B0604020202020204" pitchFamily="34" charset="0"/>
                <a:cs typeface="Arial" panose="020B0604020202020204" pitchFamily="34" charset="0"/>
              </a:rPr>
              <a:t>Ikaros</a:t>
            </a:r>
            <a:r>
              <a:rPr lang="en-US" dirty="0">
                <a:latin typeface="Arial" panose="020B0604020202020204" pitchFamily="34" charset="0"/>
                <a:cs typeface="Arial" panose="020B0604020202020204" pitchFamily="34" charset="0"/>
              </a:rPr>
              <a:t> and other histone marks in both cell types with a half a million cells. Together, this information allowed us to understand differences in epigenetic regulation which led to the transcription of genes that should normally not be expressed prior to receiving costimulatory signal. </a:t>
            </a:r>
          </a:p>
        </p:txBody>
      </p:sp>
      <p:sp>
        <p:nvSpPr>
          <p:cNvPr id="4" name="Slide Number Placeholder 3"/>
          <p:cNvSpPr>
            <a:spLocks noGrp="1"/>
          </p:cNvSpPr>
          <p:nvPr>
            <p:ph type="sldNum" sz="quarter" idx="5"/>
          </p:nvPr>
        </p:nvSpPr>
        <p:spPr/>
        <p:txBody>
          <a:bodyPr/>
          <a:lstStyle/>
          <a:p>
            <a:fld id="{95DD4716-F03C-BC4D-AC37-1FFD3633244C}" type="slidenum">
              <a:rPr lang="en-US" smtClean="0"/>
              <a:t>21</a:t>
            </a:fld>
            <a:endParaRPr lang="en-US"/>
          </a:p>
        </p:txBody>
      </p:sp>
    </p:spTree>
    <p:extLst>
      <p:ext uri="{BB962C8B-B14F-4D97-AF65-F5344CB8AC3E}">
        <p14:creationId xmlns:p14="http://schemas.microsoft.com/office/powerpoint/2010/main" val="3345602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Ikaros regulates the responses to antigen through epigenetic regulation of target genes which are required for costimulatory signal activation in mature B cells. In the event of a loss-of-function mutation (</a:t>
            </a:r>
            <a:r>
              <a:rPr lang="en-US" i="1" dirty="0">
                <a:latin typeface="Arial" panose="020B0604020202020204" pitchFamily="34" charset="0"/>
                <a:cs typeface="Arial" panose="020B0604020202020204" pitchFamily="34" charset="0"/>
              </a:rPr>
              <a:t>Ikzf1</a:t>
            </a:r>
            <a:r>
              <a:rPr lang="en-US" baseline="30000" dirty="0">
                <a:latin typeface="Arial" panose="020B0604020202020204" pitchFamily="34" charset="0"/>
                <a:cs typeface="Arial" panose="020B0604020202020204" pitchFamily="34" charset="0"/>
              </a:rPr>
              <a:t>ΔF4/ΔF4</a:t>
            </a:r>
            <a:r>
              <a:rPr lang="en-US" dirty="0">
                <a:latin typeface="Arial" panose="020B0604020202020204" pitchFamily="34" charset="0"/>
                <a:cs typeface="Arial" panose="020B0604020202020204" pitchFamily="34" charset="0"/>
              </a:rPr>
              <a:t>), Ikaros is no longer able to regulate gene expression</a:t>
            </a:r>
            <a:endParaRPr lang="en-US" dirty="0"/>
          </a:p>
        </p:txBody>
      </p:sp>
      <p:sp>
        <p:nvSpPr>
          <p:cNvPr id="4" name="Slide Number Placeholder 3"/>
          <p:cNvSpPr>
            <a:spLocks noGrp="1"/>
          </p:cNvSpPr>
          <p:nvPr>
            <p:ph type="sldNum" sz="quarter" idx="5"/>
          </p:nvPr>
        </p:nvSpPr>
        <p:spPr/>
        <p:txBody>
          <a:bodyPr/>
          <a:lstStyle/>
          <a:p>
            <a:fld id="{95DD4716-F03C-BC4D-AC37-1FFD3633244C}" type="slidenum">
              <a:rPr lang="en-US" smtClean="0"/>
              <a:t>22</a:t>
            </a:fld>
            <a:endParaRPr lang="en-US"/>
          </a:p>
        </p:txBody>
      </p:sp>
    </p:spTree>
    <p:extLst>
      <p:ext uri="{BB962C8B-B14F-4D97-AF65-F5344CB8AC3E}">
        <p14:creationId xmlns:p14="http://schemas.microsoft.com/office/powerpoint/2010/main" val="3911716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9DB293-B617-DB47-8C13-B16FA0D66241}" type="slidenum">
              <a:rPr lang="en-US" smtClean="0"/>
              <a:t>24</a:t>
            </a:fld>
            <a:endParaRPr lang="en-US"/>
          </a:p>
        </p:txBody>
      </p:sp>
    </p:spTree>
    <p:extLst>
      <p:ext uri="{BB962C8B-B14F-4D97-AF65-F5344CB8AC3E}">
        <p14:creationId xmlns:p14="http://schemas.microsoft.com/office/powerpoint/2010/main" val="1173554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Upon performing RNA-sequencing, we were able to identify ~5000 deregulated genes which were altered in WT and </a:t>
            </a:r>
            <a:r>
              <a:rPr lang="en-US" dirty="0" err="1"/>
              <a:t>IKaros</a:t>
            </a:r>
            <a:r>
              <a:rPr lang="en-US" dirty="0"/>
              <a:t> mutated B cells with and without stimulation. These altered genes were grouped into 5 different clusters to highlight both similarities in responses to BCR crosslinking and costimulatory signal but also the differences between the cell types. I hope you can appreciate that responses to stimulation are similar shown in clusters 1 and 3. But there are other clusters such as cluster 5, which makes up a quarter of the altered genes and are just highly expressed in </a:t>
            </a:r>
            <a:r>
              <a:rPr lang="en-US" dirty="0" err="1"/>
              <a:t>Ikaros</a:t>
            </a:r>
            <a:r>
              <a:rPr lang="en-US" dirty="0"/>
              <a:t> mutated cells and belong to pathways involved in the ‘positive regulation of leukocyte activation’ as ‘response to external stimulus’.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C2ABAB8C-AE73-7A4B-9CA7-005C763BF051}" type="slidenum">
              <a:rPr lang="en-US" smtClean="0"/>
              <a:t>25</a:t>
            </a:fld>
            <a:endParaRPr lang="en-US"/>
          </a:p>
        </p:txBody>
      </p:sp>
    </p:spTree>
    <p:extLst>
      <p:ext uri="{BB962C8B-B14F-4D97-AF65-F5344CB8AC3E}">
        <p14:creationId xmlns:p14="http://schemas.microsoft.com/office/powerpoint/2010/main" val="274640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080CA3-47C0-A841-B3FF-CD18489D4E90}" type="slidenum">
              <a:rPr lang="en-US" smtClean="0"/>
              <a:t>26</a:t>
            </a:fld>
            <a:endParaRPr lang="en-US"/>
          </a:p>
        </p:txBody>
      </p:sp>
    </p:spTree>
    <p:extLst>
      <p:ext uri="{BB962C8B-B14F-4D97-AF65-F5344CB8AC3E}">
        <p14:creationId xmlns:p14="http://schemas.microsoft.com/office/powerpoint/2010/main" val="335259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we performed CUT&amp;RUN to map both </a:t>
            </a:r>
            <a:r>
              <a:rPr lang="en-US" dirty="0" err="1"/>
              <a:t>Ikaros</a:t>
            </a:r>
            <a:r>
              <a:rPr lang="en-US" dirty="0"/>
              <a:t> binding sites and to study changes in histone PTM which can correspond with gene expression. There are at least nine different types of histone modifications have been discovered. In my work we focus on acetylation &amp; methylation which can be associated with enhancers or promoters of active or repressed genes. </a:t>
            </a:r>
          </a:p>
        </p:txBody>
      </p:sp>
      <p:sp>
        <p:nvSpPr>
          <p:cNvPr id="4" name="Slide Number Placeholder 3"/>
          <p:cNvSpPr>
            <a:spLocks noGrp="1"/>
          </p:cNvSpPr>
          <p:nvPr>
            <p:ph type="sldNum" sz="quarter" idx="5"/>
          </p:nvPr>
        </p:nvSpPr>
        <p:spPr/>
        <p:txBody>
          <a:bodyPr/>
          <a:lstStyle/>
          <a:p>
            <a:fld id="{1F7D87BF-9C20-E043-B9A4-D3E4263B7C6C}" type="slidenum">
              <a:rPr lang="en-US" smtClean="0"/>
              <a:t>27</a:t>
            </a:fld>
            <a:endParaRPr lang="en-US"/>
          </a:p>
        </p:txBody>
      </p:sp>
    </p:spTree>
    <p:extLst>
      <p:ext uri="{BB962C8B-B14F-4D97-AF65-F5344CB8AC3E}">
        <p14:creationId xmlns:p14="http://schemas.microsoft.com/office/powerpoint/2010/main" val="2413326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Histone proteins undergo post-translational modification (PTM)  which impacts their interactions with DNA. Some modifications disrupt histone-DNA interactions, &amp; there are at least nine different types of histone modifications have been discovered. In my work we focus on acetylation &amp; methylation. Each of these modifications are added or removed from histone amino acid residues by a specific set of enzymes. Acetylation is one of the most widely studied histone modifications and is known to influence transcriptional regulation. Acetylation adds a negative charge to lysine residues on the N-terminal histone tails  which results in a relaxed chromatin structure. The open chromatin conformation allows transcription factor binding and significantly increases gene expression. Acetylation of K9 and K27 on histone H3 (H3K9ac and H3K27ac) is usually associated with enhancers and promoters of active genes. while lysine methylation is implicated in both transcriptional activation and repression depending on the methylation site. For example, both mono- and tri-methylation on K4 of histone H3 (H3K4me1and H3K4me3) are activation markers, but with unique nuances: H3K4me1 typically marks transcriptional enhancers, while H3K4me3 marks gene promoters.</a:t>
            </a:r>
          </a:p>
        </p:txBody>
      </p:sp>
      <p:sp>
        <p:nvSpPr>
          <p:cNvPr id="4" name="Slide Number Placeholder 3"/>
          <p:cNvSpPr>
            <a:spLocks noGrp="1"/>
          </p:cNvSpPr>
          <p:nvPr>
            <p:ph type="sldNum" sz="quarter" idx="5"/>
          </p:nvPr>
        </p:nvSpPr>
        <p:spPr/>
        <p:txBody>
          <a:bodyPr/>
          <a:lstStyle/>
          <a:p>
            <a:fld id="{C209065B-7877-9D45-A2BF-7653B8C49618}" type="slidenum">
              <a:rPr lang="en-US" smtClean="0"/>
              <a:t>28</a:t>
            </a:fld>
            <a:endParaRPr lang="en-US"/>
          </a:p>
        </p:txBody>
      </p:sp>
    </p:spTree>
    <p:extLst>
      <p:ext uri="{BB962C8B-B14F-4D97-AF65-F5344CB8AC3E}">
        <p14:creationId xmlns:p14="http://schemas.microsoft.com/office/powerpoint/2010/main" val="25415258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7D87BF-9C20-E043-B9A4-D3E4263B7C6C}" type="slidenum">
              <a:rPr lang="en-US" smtClean="0"/>
              <a:t>29</a:t>
            </a:fld>
            <a:endParaRPr lang="en-US"/>
          </a:p>
        </p:txBody>
      </p:sp>
    </p:spTree>
    <p:extLst>
      <p:ext uri="{BB962C8B-B14F-4D97-AF65-F5344CB8AC3E}">
        <p14:creationId xmlns:p14="http://schemas.microsoft.com/office/powerpoint/2010/main" val="553038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FA613F-53A7-D94E-9F87-F5B30A072F37}" type="datetimeFigureOut">
              <a:rPr lang="en-US" smtClean="0"/>
              <a:t>2/26/23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2A104-B335-2240-B45C-19DF023622E4}" type="slidenum">
              <a:rPr lang="en-US" smtClean="0"/>
              <a:t>‹#›</a:t>
            </a:fld>
            <a:endParaRPr lang="en-US"/>
          </a:p>
        </p:txBody>
      </p:sp>
    </p:spTree>
    <p:extLst>
      <p:ext uri="{BB962C8B-B14F-4D97-AF65-F5344CB8AC3E}">
        <p14:creationId xmlns:p14="http://schemas.microsoft.com/office/powerpoint/2010/main" val="801257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FA613F-53A7-D94E-9F87-F5B30A072F37}" type="datetimeFigureOut">
              <a:rPr lang="en-US" smtClean="0"/>
              <a:t>2/26/23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2A104-B335-2240-B45C-19DF023622E4}" type="slidenum">
              <a:rPr lang="en-US" smtClean="0"/>
              <a:t>‹#›</a:t>
            </a:fld>
            <a:endParaRPr lang="en-US"/>
          </a:p>
        </p:txBody>
      </p:sp>
    </p:spTree>
    <p:extLst>
      <p:ext uri="{BB962C8B-B14F-4D97-AF65-F5344CB8AC3E}">
        <p14:creationId xmlns:p14="http://schemas.microsoft.com/office/powerpoint/2010/main" val="4267815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FA613F-53A7-D94E-9F87-F5B30A072F37}" type="datetimeFigureOut">
              <a:rPr lang="en-US" smtClean="0"/>
              <a:t>2/26/23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2A104-B335-2240-B45C-19DF023622E4}" type="slidenum">
              <a:rPr lang="en-US" smtClean="0"/>
              <a:t>‹#›</a:t>
            </a:fld>
            <a:endParaRPr lang="en-US"/>
          </a:p>
        </p:txBody>
      </p:sp>
    </p:spTree>
    <p:extLst>
      <p:ext uri="{BB962C8B-B14F-4D97-AF65-F5344CB8AC3E}">
        <p14:creationId xmlns:p14="http://schemas.microsoft.com/office/powerpoint/2010/main" val="1187242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FA613F-53A7-D94E-9F87-F5B30A072F37}" type="datetimeFigureOut">
              <a:rPr lang="en-US" smtClean="0"/>
              <a:t>2/26/23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2A104-B335-2240-B45C-19DF023622E4}" type="slidenum">
              <a:rPr lang="en-US" smtClean="0"/>
              <a:t>‹#›</a:t>
            </a:fld>
            <a:endParaRPr lang="en-US"/>
          </a:p>
        </p:txBody>
      </p:sp>
    </p:spTree>
    <p:extLst>
      <p:ext uri="{BB962C8B-B14F-4D97-AF65-F5344CB8AC3E}">
        <p14:creationId xmlns:p14="http://schemas.microsoft.com/office/powerpoint/2010/main" val="1787038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FA613F-53A7-D94E-9F87-F5B30A072F37}" type="datetimeFigureOut">
              <a:rPr lang="en-US" smtClean="0"/>
              <a:t>2/26/23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2A104-B335-2240-B45C-19DF023622E4}" type="slidenum">
              <a:rPr lang="en-US" smtClean="0"/>
              <a:t>‹#›</a:t>
            </a:fld>
            <a:endParaRPr lang="en-US"/>
          </a:p>
        </p:txBody>
      </p:sp>
    </p:spTree>
    <p:extLst>
      <p:ext uri="{BB962C8B-B14F-4D97-AF65-F5344CB8AC3E}">
        <p14:creationId xmlns:p14="http://schemas.microsoft.com/office/powerpoint/2010/main" val="2352025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FA613F-53A7-D94E-9F87-F5B30A072F37}" type="datetimeFigureOut">
              <a:rPr lang="en-US" smtClean="0"/>
              <a:t>2/26/23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2A104-B335-2240-B45C-19DF023622E4}" type="slidenum">
              <a:rPr lang="en-US" smtClean="0"/>
              <a:t>‹#›</a:t>
            </a:fld>
            <a:endParaRPr lang="en-US"/>
          </a:p>
        </p:txBody>
      </p:sp>
    </p:spTree>
    <p:extLst>
      <p:ext uri="{BB962C8B-B14F-4D97-AF65-F5344CB8AC3E}">
        <p14:creationId xmlns:p14="http://schemas.microsoft.com/office/powerpoint/2010/main" val="4129094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FA613F-53A7-D94E-9F87-F5B30A072F37}" type="datetimeFigureOut">
              <a:rPr lang="en-US" smtClean="0"/>
              <a:t>2/26/23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A2A104-B335-2240-B45C-19DF023622E4}" type="slidenum">
              <a:rPr lang="en-US" smtClean="0"/>
              <a:t>‹#›</a:t>
            </a:fld>
            <a:endParaRPr lang="en-US"/>
          </a:p>
        </p:txBody>
      </p:sp>
    </p:spTree>
    <p:extLst>
      <p:ext uri="{BB962C8B-B14F-4D97-AF65-F5344CB8AC3E}">
        <p14:creationId xmlns:p14="http://schemas.microsoft.com/office/powerpoint/2010/main" val="2559671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FA613F-53A7-D94E-9F87-F5B30A072F37}" type="datetimeFigureOut">
              <a:rPr lang="en-US" smtClean="0"/>
              <a:t>2/26/23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A2A104-B335-2240-B45C-19DF023622E4}" type="slidenum">
              <a:rPr lang="en-US" smtClean="0"/>
              <a:t>‹#›</a:t>
            </a:fld>
            <a:endParaRPr lang="en-US"/>
          </a:p>
        </p:txBody>
      </p:sp>
    </p:spTree>
    <p:extLst>
      <p:ext uri="{BB962C8B-B14F-4D97-AF65-F5344CB8AC3E}">
        <p14:creationId xmlns:p14="http://schemas.microsoft.com/office/powerpoint/2010/main" val="1367475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FA613F-53A7-D94E-9F87-F5B30A072F37}" type="datetimeFigureOut">
              <a:rPr lang="en-US" smtClean="0"/>
              <a:t>2/26/23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A2A104-B335-2240-B45C-19DF023622E4}" type="slidenum">
              <a:rPr lang="en-US" smtClean="0"/>
              <a:t>‹#›</a:t>
            </a:fld>
            <a:endParaRPr lang="en-US"/>
          </a:p>
        </p:txBody>
      </p:sp>
    </p:spTree>
    <p:extLst>
      <p:ext uri="{BB962C8B-B14F-4D97-AF65-F5344CB8AC3E}">
        <p14:creationId xmlns:p14="http://schemas.microsoft.com/office/powerpoint/2010/main" val="104465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FA613F-53A7-D94E-9F87-F5B30A072F37}" type="datetimeFigureOut">
              <a:rPr lang="en-US" smtClean="0"/>
              <a:t>2/26/23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2A104-B335-2240-B45C-19DF023622E4}" type="slidenum">
              <a:rPr lang="en-US" smtClean="0"/>
              <a:t>‹#›</a:t>
            </a:fld>
            <a:endParaRPr lang="en-US"/>
          </a:p>
        </p:txBody>
      </p:sp>
    </p:spTree>
    <p:extLst>
      <p:ext uri="{BB962C8B-B14F-4D97-AF65-F5344CB8AC3E}">
        <p14:creationId xmlns:p14="http://schemas.microsoft.com/office/powerpoint/2010/main" val="1479086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FA613F-53A7-D94E-9F87-F5B30A072F37}" type="datetimeFigureOut">
              <a:rPr lang="en-US" smtClean="0"/>
              <a:t>2/26/23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2A104-B335-2240-B45C-19DF023622E4}" type="slidenum">
              <a:rPr lang="en-US" smtClean="0"/>
              <a:t>‹#›</a:t>
            </a:fld>
            <a:endParaRPr lang="en-US"/>
          </a:p>
        </p:txBody>
      </p:sp>
    </p:spTree>
    <p:extLst>
      <p:ext uri="{BB962C8B-B14F-4D97-AF65-F5344CB8AC3E}">
        <p14:creationId xmlns:p14="http://schemas.microsoft.com/office/powerpoint/2010/main" val="4050489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FA613F-53A7-D94E-9F87-F5B30A072F37}" type="datetimeFigureOut">
              <a:rPr lang="en-US" smtClean="0"/>
              <a:t>2/26/23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A2A104-B335-2240-B45C-19DF023622E4}" type="slidenum">
              <a:rPr lang="en-US" smtClean="0"/>
              <a:t>‹#›</a:t>
            </a:fld>
            <a:endParaRPr lang="en-US"/>
          </a:p>
        </p:txBody>
      </p:sp>
    </p:spTree>
    <p:extLst>
      <p:ext uri="{BB962C8B-B14F-4D97-AF65-F5344CB8AC3E}">
        <p14:creationId xmlns:p14="http://schemas.microsoft.com/office/powerpoint/2010/main" val="6891430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genome.ucsc.edu/FAQ/FAQformat.html#format1"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www.ncbi.nlm.nih.gov/pubmed/29953416" TargetMode="External"/><Relationship Id="rId5" Type="http://schemas.openxmlformats.org/officeDocument/2006/relationships/image" Target="../media/image28.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hyperlink" Target="http://samtools.sourceforge.net/SAMv1.pdf"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picard.sourceforge.net/explain-flags.html" TargetMode="External"/><Relationship Id="rId2" Type="http://schemas.openxmlformats.org/officeDocument/2006/relationships/hyperlink" Target="http://samtools.sourceforge.net/"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B9B6B-7B43-F54B-9B1D-37E7621EC367}"/>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30670D82-795D-774C-923C-43D3EF62258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06610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29371" y="1527647"/>
            <a:ext cx="128983" cy="241820"/>
          </a:xfrm>
          <a:prstGeom prst="rect">
            <a:avLst/>
          </a:prstGeom>
        </p:spPr>
        <p:txBody>
          <a:bodyPr vert="horz" wrap="square" lIns="0" tIns="11516" rIns="0" bIns="0" rtlCol="0">
            <a:spAutoFit/>
          </a:bodyPr>
          <a:lstStyle/>
          <a:p>
            <a:pPr marL="11516">
              <a:spcBef>
                <a:spcPts val="91"/>
              </a:spcBef>
            </a:pPr>
            <a:r>
              <a:rPr sz="1496" spc="-5" dirty="0">
                <a:latin typeface="Arial"/>
                <a:cs typeface="Arial"/>
              </a:rPr>
              <a:t>–</a:t>
            </a:r>
            <a:endParaRPr sz="1496">
              <a:latin typeface="Arial"/>
              <a:cs typeface="Arial"/>
            </a:endParaRPr>
          </a:p>
        </p:txBody>
      </p:sp>
      <p:sp>
        <p:nvSpPr>
          <p:cNvPr id="3" name="object 3"/>
          <p:cNvSpPr txBox="1"/>
          <p:nvPr/>
        </p:nvSpPr>
        <p:spPr>
          <a:xfrm>
            <a:off x="1189641" y="1495401"/>
            <a:ext cx="2500205" cy="318636"/>
          </a:xfrm>
          <a:prstGeom prst="rect">
            <a:avLst/>
          </a:prstGeom>
        </p:spPr>
        <p:txBody>
          <a:bodyPr vert="horz" wrap="square" lIns="0" tIns="11516" rIns="0" bIns="0" rtlCol="0">
            <a:spAutoFit/>
          </a:bodyPr>
          <a:lstStyle/>
          <a:p>
            <a:pPr marL="11516">
              <a:spcBef>
                <a:spcPts val="91"/>
              </a:spcBef>
            </a:pPr>
            <a:r>
              <a:rPr sz="1995" spc="-5" dirty="0">
                <a:latin typeface="Arial Unicode MS"/>
                <a:cs typeface="Arial Unicode MS"/>
              </a:rPr>
              <a:t>Extend</a:t>
            </a:r>
            <a:r>
              <a:rPr sz="1995" spc="-14" dirty="0">
                <a:latin typeface="Arial Unicode MS"/>
                <a:cs typeface="Arial Unicode MS"/>
              </a:rPr>
              <a:t> </a:t>
            </a:r>
            <a:r>
              <a:rPr sz="1995" spc="-9" dirty="0">
                <a:latin typeface="Arial Unicode MS"/>
                <a:cs typeface="Arial Unicode MS"/>
              </a:rPr>
              <a:t>CIGAR</a:t>
            </a:r>
            <a:r>
              <a:rPr sz="1995" spc="-18" dirty="0">
                <a:latin typeface="Arial Unicode MS"/>
                <a:cs typeface="Arial Unicode MS"/>
              </a:rPr>
              <a:t> </a:t>
            </a:r>
            <a:r>
              <a:rPr sz="1995" spc="-5" dirty="0">
                <a:latin typeface="Arial Unicode MS"/>
                <a:cs typeface="Arial Unicode MS"/>
              </a:rPr>
              <a:t>strings</a:t>
            </a:r>
            <a:endParaRPr sz="1995">
              <a:latin typeface="Arial Unicode MS"/>
              <a:cs typeface="Arial Unicode MS"/>
            </a:endParaRPr>
          </a:p>
        </p:txBody>
      </p:sp>
      <p:sp>
        <p:nvSpPr>
          <p:cNvPr id="4" name="object 4"/>
          <p:cNvSpPr txBox="1"/>
          <p:nvPr/>
        </p:nvSpPr>
        <p:spPr>
          <a:xfrm>
            <a:off x="929371" y="3597140"/>
            <a:ext cx="128983" cy="241820"/>
          </a:xfrm>
          <a:prstGeom prst="rect">
            <a:avLst/>
          </a:prstGeom>
        </p:spPr>
        <p:txBody>
          <a:bodyPr vert="horz" wrap="square" lIns="0" tIns="11516" rIns="0" bIns="0" rtlCol="0">
            <a:spAutoFit/>
          </a:bodyPr>
          <a:lstStyle/>
          <a:p>
            <a:pPr marL="11516">
              <a:spcBef>
                <a:spcPts val="91"/>
              </a:spcBef>
            </a:pPr>
            <a:r>
              <a:rPr sz="1496" spc="-5" dirty="0">
                <a:latin typeface="Arial"/>
                <a:cs typeface="Arial"/>
              </a:rPr>
              <a:t>–</a:t>
            </a:r>
            <a:endParaRPr sz="1496">
              <a:latin typeface="Arial"/>
              <a:cs typeface="Arial"/>
            </a:endParaRPr>
          </a:p>
        </p:txBody>
      </p:sp>
      <p:sp>
        <p:nvSpPr>
          <p:cNvPr id="5" name="object 5"/>
          <p:cNvSpPr txBox="1"/>
          <p:nvPr/>
        </p:nvSpPr>
        <p:spPr>
          <a:xfrm>
            <a:off x="1189642" y="3564893"/>
            <a:ext cx="3304623" cy="318636"/>
          </a:xfrm>
          <a:prstGeom prst="rect">
            <a:avLst/>
          </a:prstGeom>
        </p:spPr>
        <p:txBody>
          <a:bodyPr vert="horz" wrap="square" lIns="0" tIns="11516" rIns="0" bIns="0" rtlCol="0">
            <a:spAutoFit/>
          </a:bodyPr>
          <a:lstStyle/>
          <a:p>
            <a:pPr marL="11516">
              <a:spcBef>
                <a:spcPts val="91"/>
              </a:spcBef>
              <a:tabLst>
                <a:tab pos="1207490" algn="l"/>
              </a:tabLst>
            </a:pPr>
            <a:r>
              <a:rPr sz="1995" spc="-5" dirty="0">
                <a:latin typeface="Arial Unicode MS"/>
                <a:cs typeface="Arial Unicode MS"/>
              </a:rPr>
              <a:t>Example:	intron</a:t>
            </a:r>
            <a:r>
              <a:rPr sz="1995" spc="-18" dirty="0">
                <a:latin typeface="Arial Unicode MS"/>
                <a:cs typeface="Arial Unicode MS"/>
              </a:rPr>
              <a:t> </a:t>
            </a:r>
            <a:r>
              <a:rPr sz="1995" spc="-5" dirty="0">
                <a:latin typeface="Arial Unicode MS"/>
                <a:cs typeface="Arial Unicode MS"/>
              </a:rPr>
              <a:t>de</a:t>
            </a:r>
            <a:r>
              <a:rPr sz="1995" spc="-23" dirty="0">
                <a:latin typeface="Arial Unicode MS"/>
                <a:cs typeface="Arial Unicode MS"/>
              </a:rPr>
              <a:t> </a:t>
            </a:r>
            <a:r>
              <a:rPr sz="1995" spc="-5" dirty="0">
                <a:latin typeface="Arial Unicode MS"/>
                <a:cs typeface="Arial Unicode MS"/>
              </a:rPr>
              <a:t>81</a:t>
            </a:r>
            <a:r>
              <a:rPr sz="1995" spc="-18" dirty="0">
                <a:latin typeface="Arial Unicode MS"/>
                <a:cs typeface="Arial Unicode MS"/>
              </a:rPr>
              <a:t> </a:t>
            </a:r>
            <a:r>
              <a:rPr sz="1995" spc="-5" dirty="0">
                <a:latin typeface="Arial Unicode MS"/>
                <a:cs typeface="Arial Unicode MS"/>
              </a:rPr>
              <a:t>bases</a:t>
            </a:r>
            <a:endParaRPr sz="1995">
              <a:latin typeface="Arial Unicode MS"/>
              <a:cs typeface="Arial Unicode MS"/>
            </a:endParaRPr>
          </a:p>
        </p:txBody>
      </p:sp>
      <p:sp>
        <p:nvSpPr>
          <p:cNvPr id="6" name="object 6"/>
          <p:cNvSpPr txBox="1"/>
          <p:nvPr/>
        </p:nvSpPr>
        <p:spPr>
          <a:xfrm>
            <a:off x="1189641" y="4399830"/>
            <a:ext cx="7916355" cy="850972"/>
          </a:xfrm>
          <a:prstGeom prst="rect">
            <a:avLst/>
          </a:prstGeom>
        </p:spPr>
        <p:txBody>
          <a:bodyPr vert="horz" wrap="square" lIns="0" tIns="29942" rIns="0" bIns="0" rtlCol="0">
            <a:spAutoFit/>
          </a:bodyPr>
          <a:lstStyle/>
          <a:p>
            <a:pPr marL="11516" marR="4607" indent="307487">
              <a:lnSpc>
                <a:spcPts val="1632"/>
              </a:lnSpc>
              <a:spcBef>
                <a:spcPts val="235"/>
              </a:spcBef>
              <a:tabLst>
                <a:tab pos="2444347" algn="l"/>
                <a:tab pos="2955098" algn="l"/>
                <a:tab pos="3465849" algn="l"/>
                <a:tab pos="4129767" algn="l"/>
                <a:tab pos="4694644" algn="l"/>
                <a:tab pos="5507123" algn="l"/>
                <a:tab pos="6104822" algn="l"/>
                <a:tab pos="6570658" algn="l"/>
                <a:tab pos="6948396" algn="l"/>
                <a:tab pos="7234577" algn="l"/>
              </a:tabLst>
            </a:pPr>
            <a:r>
              <a:rPr sz="1451" spc="-9" dirty="0">
                <a:latin typeface="Arial Unicode MS"/>
                <a:cs typeface="Arial Unicode MS"/>
              </a:rPr>
              <a:t>ERR022486.8388510	</a:t>
            </a:r>
            <a:r>
              <a:rPr sz="1451" spc="-5" dirty="0">
                <a:latin typeface="Arial Unicode MS"/>
                <a:cs typeface="Arial Unicode MS"/>
              </a:rPr>
              <a:t>81	22	32099	255	</a:t>
            </a:r>
            <a:r>
              <a:rPr sz="1451" b="1" spc="-5" dirty="0">
                <a:latin typeface="Arial"/>
                <a:cs typeface="Arial"/>
              </a:rPr>
              <a:t>58M</a:t>
            </a:r>
            <a:r>
              <a:rPr sz="1451" b="1" spc="-5" dirty="0">
                <a:solidFill>
                  <a:srgbClr val="7F0000"/>
                </a:solidFill>
                <a:latin typeface="Arial"/>
                <a:cs typeface="Arial"/>
              </a:rPr>
              <a:t>81N</a:t>
            </a:r>
            <a:r>
              <a:rPr sz="1451" b="1" spc="-5" dirty="0">
                <a:latin typeface="Arial"/>
                <a:cs typeface="Arial"/>
              </a:rPr>
              <a:t>18M	</a:t>
            </a:r>
            <a:r>
              <a:rPr sz="1451" dirty="0">
                <a:latin typeface="Arial Unicode MS"/>
                <a:cs typeface="Arial Unicode MS"/>
              </a:rPr>
              <a:t>=	</a:t>
            </a:r>
            <a:r>
              <a:rPr sz="1451" spc="-5" dirty="0">
                <a:latin typeface="Arial Unicode MS"/>
                <a:cs typeface="Arial Unicode MS"/>
              </a:rPr>
              <a:t>27484	</a:t>
            </a:r>
            <a:r>
              <a:rPr sz="1451" spc="-9" dirty="0">
                <a:latin typeface="Arial Unicode MS"/>
                <a:cs typeface="Arial Unicode MS"/>
              </a:rPr>
              <a:t>-4772 </a:t>
            </a:r>
            <a:r>
              <a:rPr sz="1451" spc="-5" dirty="0">
                <a:latin typeface="Arial Unicode MS"/>
                <a:cs typeface="Arial Unicode MS"/>
              </a:rPr>
              <a:t> </a:t>
            </a:r>
            <a:r>
              <a:rPr sz="1451" spc="-18" dirty="0">
                <a:latin typeface="Arial Unicode MS"/>
                <a:cs typeface="Arial Unicode MS"/>
              </a:rPr>
              <a:t>CCTTGGTCTTGCCGAAGTAGATCTCATTGAGAGTGGAGCGGATCTTGTTCTCCATTTCCTCCA </a:t>
            </a:r>
            <a:r>
              <a:rPr sz="1451" spc="-390" dirty="0">
                <a:latin typeface="Arial Unicode MS"/>
                <a:cs typeface="Arial Unicode MS"/>
              </a:rPr>
              <a:t> </a:t>
            </a:r>
            <a:r>
              <a:rPr sz="1451" spc="-18" dirty="0">
                <a:latin typeface="Arial Unicode MS"/>
                <a:cs typeface="Arial Unicode MS"/>
              </a:rPr>
              <a:t>CCAGGCGTCCGAT</a:t>
            </a:r>
            <a:r>
              <a:rPr sz="1451" spc="-14" dirty="0">
                <a:latin typeface="Arial Unicode MS"/>
                <a:cs typeface="Arial Unicode MS"/>
              </a:rPr>
              <a:t> </a:t>
            </a:r>
            <a:r>
              <a:rPr sz="1451" spc="-5" dirty="0">
                <a:latin typeface="Arial Unicode MS"/>
                <a:cs typeface="Arial Unicode MS"/>
              </a:rPr>
              <a:t>:9=&lt;==;&lt;&lt;&gt;&lt;=&gt;&lt;?&gt;&gt;?&lt;?==&gt;&gt;?&gt;&gt;&lt;?&gt;&gt;??&lt;AA? </a:t>
            </a:r>
            <a:r>
              <a:rPr sz="1451" dirty="0">
                <a:latin typeface="Arial Unicode MS"/>
                <a:cs typeface="Arial Unicode MS"/>
              </a:rPr>
              <a:t> </a:t>
            </a:r>
            <a:r>
              <a:rPr sz="1451" spc="-9" dirty="0">
                <a:latin typeface="Arial Unicode MS"/>
                <a:cs typeface="Arial Unicode MS"/>
              </a:rPr>
              <a:t>@AFADDD;GDGAG@GGCBE@GG?GG&gt;GGGG?GGGGGGGG	</a:t>
            </a:r>
            <a:r>
              <a:rPr sz="1451" spc="-5" dirty="0">
                <a:latin typeface="Arial Unicode MS"/>
                <a:cs typeface="Arial Unicode MS"/>
              </a:rPr>
              <a:t>NM:i:0</a:t>
            </a:r>
            <a:r>
              <a:rPr sz="1451" spc="404" dirty="0">
                <a:latin typeface="Arial Unicode MS"/>
                <a:cs typeface="Arial Unicode MS"/>
              </a:rPr>
              <a:t> </a:t>
            </a:r>
            <a:r>
              <a:rPr sz="1451" spc="-5" dirty="0">
                <a:latin typeface="Arial Unicode MS"/>
                <a:cs typeface="Arial Unicode MS"/>
              </a:rPr>
              <a:t>XS:A:-	NH:i:1</a:t>
            </a:r>
            <a:endParaRPr sz="1451">
              <a:latin typeface="Arial Unicode MS"/>
              <a:cs typeface="Arial Unicode MS"/>
            </a:endParaRPr>
          </a:p>
        </p:txBody>
      </p:sp>
      <p:sp>
        <p:nvSpPr>
          <p:cNvPr id="7" name="object 7"/>
          <p:cNvSpPr txBox="1">
            <a:spLocks noGrp="1"/>
          </p:cNvSpPr>
          <p:nvPr>
            <p:ph type="title"/>
          </p:nvPr>
        </p:nvSpPr>
        <p:spPr>
          <a:xfrm>
            <a:off x="5396572" y="-237814"/>
            <a:ext cx="3426121" cy="1365845"/>
          </a:xfrm>
          <a:prstGeom prst="rect">
            <a:avLst/>
          </a:prstGeom>
        </p:spPr>
        <p:txBody>
          <a:bodyPr vert="horz" wrap="square" lIns="0" tIns="11516" rIns="0" bIns="0" rtlCol="0" anchor="ctr">
            <a:spAutoFit/>
          </a:bodyPr>
          <a:lstStyle/>
          <a:p>
            <a:pPr marL="11516">
              <a:lnSpc>
                <a:spcPct val="100000"/>
              </a:lnSpc>
              <a:spcBef>
                <a:spcPts val="91"/>
              </a:spcBef>
            </a:pPr>
            <a:r>
              <a:rPr spc="-5" dirty="0"/>
              <a:t>Spliced</a:t>
            </a:r>
            <a:r>
              <a:rPr spc="-50" dirty="0"/>
              <a:t> </a:t>
            </a:r>
            <a:r>
              <a:rPr spc="-5" dirty="0"/>
              <a:t>cigar</a:t>
            </a:r>
            <a:r>
              <a:rPr spc="-41" dirty="0"/>
              <a:t> </a:t>
            </a:r>
            <a:r>
              <a:rPr spc="-9" dirty="0"/>
              <a:t>line</a:t>
            </a:r>
          </a:p>
        </p:txBody>
      </p:sp>
      <p:pic>
        <p:nvPicPr>
          <p:cNvPr id="8" name="object 8"/>
          <p:cNvPicPr/>
          <p:nvPr/>
        </p:nvPicPr>
        <p:blipFill>
          <a:blip r:embed="rId2" cstate="print"/>
          <a:stretch>
            <a:fillRect/>
          </a:stretch>
        </p:blipFill>
        <p:spPr>
          <a:xfrm>
            <a:off x="4048005" y="1584077"/>
            <a:ext cx="4896762" cy="1813829"/>
          </a:xfrm>
          <a:prstGeom prst="rect">
            <a:avLst/>
          </a:prstGeom>
        </p:spPr>
      </p:pic>
      <p:grpSp>
        <p:nvGrpSpPr>
          <p:cNvPr id="9" name="object 9"/>
          <p:cNvGrpSpPr/>
          <p:nvPr/>
        </p:nvGrpSpPr>
        <p:grpSpPr>
          <a:xfrm>
            <a:off x="4079676" y="3756641"/>
            <a:ext cx="1143000" cy="490022"/>
            <a:chOff x="4498975" y="4139565"/>
            <a:chExt cx="1260475" cy="540385"/>
          </a:xfrm>
        </p:grpSpPr>
        <p:sp>
          <p:nvSpPr>
            <p:cNvPr id="10" name="object 10"/>
            <p:cNvSpPr/>
            <p:nvPr/>
          </p:nvSpPr>
          <p:spPr>
            <a:xfrm>
              <a:off x="4499610" y="4140200"/>
              <a:ext cx="1117600" cy="478790"/>
            </a:xfrm>
            <a:custGeom>
              <a:avLst/>
              <a:gdLst/>
              <a:ahLst/>
              <a:cxnLst/>
              <a:rect l="l" t="t" r="r" b="b"/>
              <a:pathLst>
                <a:path w="1117600" h="478789">
                  <a:moveTo>
                    <a:pt x="0" y="0"/>
                  </a:moveTo>
                  <a:lnTo>
                    <a:pt x="1117600" y="478789"/>
                  </a:lnTo>
                </a:path>
              </a:pathLst>
            </a:custGeom>
            <a:ln w="3175">
              <a:solidFill>
                <a:srgbClr val="7F7F7F"/>
              </a:solidFill>
            </a:ln>
          </p:spPr>
          <p:txBody>
            <a:bodyPr wrap="square" lIns="0" tIns="0" rIns="0" bIns="0" rtlCol="0"/>
            <a:lstStyle/>
            <a:p>
              <a:endParaRPr sz="1632"/>
            </a:p>
          </p:txBody>
        </p:sp>
        <p:sp>
          <p:nvSpPr>
            <p:cNvPr id="11" name="object 11"/>
            <p:cNvSpPr/>
            <p:nvPr/>
          </p:nvSpPr>
          <p:spPr>
            <a:xfrm>
              <a:off x="5589269" y="4566920"/>
              <a:ext cx="170180" cy="113030"/>
            </a:xfrm>
            <a:custGeom>
              <a:avLst/>
              <a:gdLst/>
              <a:ahLst/>
              <a:cxnLst/>
              <a:rect l="l" t="t" r="r" b="b"/>
              <a:pathLst>
                <a:path w="170179" h="113029">
                  <a:moveTo>
                    <a:pt x="43179" y="0"/>
                  </a:moveTo>
                  <a:lnTo>
                    <a:pt x="0" y="99059"/>
                  </a:lnTo>
                  <a:lnTo>
                    <a:pt x="170179" y="113029"/>
                  </a:lnTo>
                  <a:lnTo>
                    <a:pt x="43179" y="0"/>
                  </a:lnTo>
                  <a:close/>
                </a:path>
              </a:pathLst>
            </a:custGeom>
            <a:solidFill>
              <a:srgbClr val="7F7F7F"/>
            </a:solidFill>
          </p:spPr>
          <p:txBody>
            <a:bodyPr wrap="square" lIns="0" tIns="0" rIns="0" bIns="0" rtlCol="0"/>
            <a:lstStyle/>
            <a:p>
              <a:endParaRPr sz="1632"/>
            </a:p>
          </p:txBody>
        </p:sp>
      </p:grpSp>
      <p:sp>
        <p:nvSpPr>
          <p:cNvPr id="12" name="object 12"/>
          <p:cNvSpPr txBox="1">
            <a:spLocks noGrp="1"/>
          </p:cNvSpPr>
          <p:nvPr>
            <p:ph type="sldNum" sz="quarter" idx="7"/>
          </p:nvPr>
        </p:nvSpPr>
        <p:spPr>
          <a:xfrm>
            <a:off x="9357359" y="6876090"/>
            <a:ext cx="267970" cy="222884"/>
          </a:xfrm>
          <a:prstGeom prst="rect">
            <a:avLst/>
          </a:prstGeom>
        </p:spPr>
        <p:txBody>
          <a:bodyPr vert="horz" wrap="square" lIns="0" tIns="0" rIns="0" bIns="0" rtlCol="0">
            <a:spAutoFit/>
          </a:bodyPr>
          <a:lstStyle>
            <a:defPPr>
              <a:defRPr lang="en-US"/>
            </a:defPPr>
            <a:lvl1pPr marL="0" algn="l" defTabSz="914400" rtl="0" eaLnBrk="1" latinLnBrk="0" hangingPunct="1">
              <a:defRPr sz="14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8270">
              <a:lnSpc>
                <a:spcPts val="1630"/>
              </a:lnSpc>
            </a:pPr>
            <a:fld id="{81D60167-4931-47E6-BA6A-407CBD079E47}" type="slidenum">
              <a:rPr lang="en-US" spc="-80" smtClean="0"/>
              <a:pPr marL="128270">
                <a:lnSpc>
                  <a:spcPts val="1630"/>
                </a:lnSpc>
              </a:pPr>
              <a:t>10</a:t>
            </a:fld>
            <a:endParaRPr spc="-73" dirty="0"/>
          </a:p>
        </p:txBody>
      </p:sp>
    </p:spTree>
    <p:extLst>
      <p:ext uri="{BB962C8B-B14F-4D97-AF65-F5344CB8AC3E}">
        <p14:creationId xmlns:p14="http://schemas.microsoft.com/office/powerpoint/2010/main" val="73087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63154" y="1010562"/>
            <a:ext cx="4765475" cy="346464"/>
          </a:xfrm>
          <a:prstGeom prst="rect">
            <a:avLst/>
          </a:prstGeom>
        </p:spPr>
        <p:txBody>
          <a:bodyPr vert="horz" wrap="square" lIns="0" tIns="11516" rIns="0" bIns="0" rtlCol="0">
            <a:spAutoFit/>
          </a:bodyPr>
          <a:lstStyle/>
          <a:p>
            <a:pPr marL="11516">
              <a:spcBef>
                <a:spcPts val="91"/>
              </a:spcBef>
              <a:tabLst>
                <a:tab pos="272362" algn="l"/>
              </a:tabLst>
            </a:pPr>
            <a:r>
              <a:rPr sz="2448" spc="-6" baseline="9259" dirty="0">
                <a:latin typeface="Arial"/>
                <a:cs typeface="Arial"/>
              </a:rPr>
              <a:t>–	</a:t>
            </a:r>
            <a:r>
              <a:rPr sz="2176" spc="-9" dirty="0">
                <a:solidFill>
                  <a:srgbClr val="333333"/>
                </a:solidFill>
                <a:latin typeface="Arial Unicode MS"/>
                <a:cs typeface="Arial Unicode MS"/>
              </a:rPr>
              <a:t>BAM</a:t>
            </a:r>
            <a:r>
              <a:rPr sz="2176" spc="-14" dirty="0">
                <a:solidFill>
                  <a:srgbClr val="333333"/>
                </a:solidFill>
                <a:latin typeface="Arial Unicode MS"/>
                <a:cs typeface="Arial Unicode MS"/>
              </a:rPr>
              <a:t> </a:t>
            </a:r>
            <a:r>
              <a:rPr sz="2176" spc="-5" dirty="0">
                <a:solidFill>
                  <a:srgbClr val="333333"/>
                </a:solidFill>
                <a:latin typeface="Arial Unicode MS"/>
                <a:cs typeface="Arial Unicode MS"/>
              </a:rPr>
              <a:t>(Binary</a:t>
            </a:r>
            <a:r>
              <a:rPr sz="2176" spc="-141" dirty="0">
                <a:solidFill>
                  <a:srgbClr val="333333"/>
                </a:solidFill>
                <a:latin typeface="Arial Unicode MS"/>
                <a:cs typeface="Arial Unicode MS"/>
              </a:rPr>
              <a:t> </a:t>
            </a:r>
            <a:r>
              <a:rPr sz="2176" spc="-5" dirty="0">
                <a:solidFill>
                  <a:srgbClr val="333333"/>
                </a:solidFill>
                <a:latin typeface="Arial Unicode MS"/>
                <a:cs typeface="Arial Unicode MS"/>
              </a:rPr>
              <a:t>Alignment/Map)</a:t>
            </a:r>
            <a:r>
              <a:rPr sz="2176" spc="-18" dirty="0">
                <a:solidFill>
                  <a:srgbClr val="333333"/>
                </a:solidFill>
                <a:latin typeface="Arial Unicode MS"/>
                <a:cs typeface="Arial Unicode MS"/>
              </a:rPr>
              <a:t> </a:t>
            </a:r>
            <a:r>
              <a:rPr sz="2176" dirty="0">
                <a:solidFill>
                  <a:srgbClr val="333333"/>
                </a:solidFill>
                <a:latin typeface="Arial Unicode MS"/>
                <a:cs typeface="Arial Unicode MS"/>
              </a:rPr>
              <a:t>format:</a:t>
            </a:r>
            <a:endParaRPr sz="2176">
              <a:latin typeface="Arial Unicode MS"/>
              <a:cs typeface="Arial Unicode MS"/>
            </a:endParaRPr>
          </a:p>
        </p:txBody>
      </p:sp>
      <p:sp>
        <p:nvSpPr>
          <p:cNvPr id="11" name="object 11"/>
          <p:cNvSpPr txBox="1">
            <a:spLocks noGrp="1"/>
          </p:cNvSpPr>
          <p:nvPr>
            <p:ph type="sldNum" sz="quarter" idx="7"/>
          </p:nvPr>
        </p:nvSpPr>
        <p:spPr>
          <a:xfrm>
            <a:off x="9357359" y="6876090"/>
            <a:ext cx="267970" cy="222884"/>
          </a:xfrm>
          <a:prstGeom prst="rect">
            <a:avLst/>
          </a:prstGeom>
        </p:spPr>
        <p:txBody>
          <a:bodyPr vert="horz" wrap="square" lIns="0" tIns="0" rIns="0" bIns="0" rtlCol="0">
            <a:spAutoFit/>
          </a:bodyPr>
          <a:lstStyle>
            <a:defPPr>
              <a:defRPr lang="en-US"/>
            </a:defPPr>
            <a:lvl1pPr marL="0" algn="l" defTabSz="914400" rtl="0" eaLnBrk="1" latinLnBrk="0" hangingPunct="1">
              <a:defRPr sz="14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8270">
              <a:lnSpc>
                <a:spcPts val="1630"/>
              </a:lnSpc>
            </a:pPr>
            <a:fld id="{81D60167-4931-47E6-BA6A-407CBD079E47}" type="slidenum">
              <a:rPr lang="en-US" spc="-80" smtClean="0"/>
              <a:pPr marL="128270">
                <a:lnSpc>
                  <a:spcPts val="1630"/>
                </a:lnSpc>
              </a:pPr>
              <a:t>11</a:t>
            </a:fld>
            <a:endParaRPr spc="-73" dirty="0"/>
          </a:p>
        </p:txBody>
      </p:sp>
      <p:sp>
        <p:nvSpPr>
          <p:cNvPr id="3" name="object 3"/>
          <p:cNvSpPr txBox="1"/>
          <p:nvPr/>
        </p:nvSpPr>
        <p:spPr>
          <a:xfrm>
            <a:off x="2011909" y="1956055"/>
            <a:ext cx="122074" cy="161632"/>
          </a:xfrm>
          <a:prstGeom prst="rect">
            <a:avLst/>
          </a:prstGeom>
        </p:spPr>
        <p:txBody>
          <a:bodyPr vert="horz" wrap="square" lIns="0" tIns="14971" rIns="0" bIns="0" rtlCol="0">
            <a:spAutoFit/>
          </a:bodyPr>
          <a:lstStyle/>
          <a:p>
            <a:pPr marL="11516">
              <a:spcBef>
                <a:spcPts val="118"/>
              </a:spcBef>
            </a:pPr>
            <a:r>
              <a:rPr sz="952" spc="199" dirty="0">
                <a:latin typeface="Arial"/>
                <a:cs typeface="Arial"/>
              </a:rPr>
              <a:t>●</a:t>
            </a:r>
            <a:endParaRPr sz="952">
              <a:latin typeface="Arial"/>
              <a:cs typeface="Arial"/>
            </a:endParaRPr>
          </a:p>
        </p:txBody>
      </p:sp>
      <p:sp>
        <p:nvSpPr>
          <p:cNvPr id="4" name="object 4"/>
          <p:cNvSpPr txBox="1"/>
          <p:nvPr/>
        </p:nvSpPr>
        <p:spPr>
          <a:xfrm>
            <a:off x="2011909" y="2675828"/>
            <a:ext cx="122074" cy="161632"/>
          </a:xfrm>
          <a:prstGeom prst="rect">
            <a:avLst/>
          </a:prstGeom>
        </p:spPr>
        <p:txBody>
          <a:bodyPr vert="horz" wrap="square" lIns="0" tIns="14971" rIns="0" bIns="0" rtlCol="0">
            <a:spAutoFit/>
          </a:bodyPr>
          <a:lstStyle/>
          <a:p>
            <a:pPr marL="11516">
              <a:spcBef>
                <a:spcPts val="118"/>
              </a:spcBef>
            </a:pPr>
            <a:r>
              <a:rPr sz="952" spc="199" dirty="0">
                <a:latin typeface="Arial"/>
                <a:cs typeface="Arial"/>
              </a:rPr>
              <a:t>●</a:t>
            </a:r>
            <a:endParaRPr sz="952">
              <a:latin typeface="Arial"/>
              <a:cs typeface="Arial"/>
            </a:endParaRPr>
          </a:p>
        </p:txBody>
      </p:sp>
      <p:sp>
        <p:nvSpPr>
          <p:cNvPr id="5" name="object 5"/>
          <p:cNvSpPr txBox="1"/>
          <p:nvPr/>
        </p:nvSpPr>
        <p:spPr>
          <a:xfrm>
            <a:off x="2011910" y="1375630"/>
            <a:ext cx="6742836" cy="1886316"/>
          </a:xfrm>
          <a:prstGeom prst="rect">
            <a:avLst/>
          </a:prstGeom>
        </p:spPr>
        <p:txBody>
          <a:bodyPr vert="horz" wrap="square" lIns="0" tIns="88676" rIns="0" bIns="0" rtlCol="0">
            <a:spAutoFit/>
          </a:bodyPr>
          <a:lstStyle/>
          <a:p>
            <a:pPr marL="207294" indent="-195778">
              <a:spcBef>
                <a:spcPts val="698"/>
              </a:spcBef>
              <a:buClr>
                <a:srgbClr val="000000"/>
              </a:buClr>
              <a:buSzPct val="43750"/>
              <a:buFont typeface="Arial"/>
              <a:buChar char="●"/>
              <a:tabLst>
                <a:tab pos="207294" algn="l"/>
              </a:tabLst>
            </a:pPr>
            <a:r>
              <a:rPr sz="2176" spc="-5" dirty="0">
                <a:solidFill>
                  <a:srgbClr val="333333"/>
                </a:solidFill>
                <a:latin typeface="Arial Unicode MS"/>
                <a:cs typeface="Arial Unicode MS"/>
              </a:rPr>
              <a:t>Compressed</a:t>
            </a:r>
            <a:r>
              <a:rPr sz="2176" spc="-18" dirty="0">
                <a:solidFill>
                  <a:srgbClr val="333333"/>
                </a:solidFill>
                <a:latin typeface="Arial Unicode MS"/>
                <a:cs typeface="Arial Unicode MS"/>
              </a:rPr>
              <a:t> </a:t>
            </a:r>
            <a:r>
              <a:rPr sz="2176" spc="-5" dirty="0">
                <a:solidFill>
                  <a:srgbClr val="333333"/>
                </a:solidFill>
                <a:latin typeface="Arial Unicode MS"/>
                <a:cs typeface="Arial Unicode MS"/>
              </a:rPr>
              <a:t>binary</a:t>
            </a:r>
            <a:r>
              <a:rPr sz="2176" spc="-9" dirty="0">
                <a:solidFill>
                  <a:srgbClr val="333333"/>
                </a:solidFill>
                <a:latin typeface="Arial Unicode MS"/>
                <a:cs typeface="Arial Unicode MS"/>
              </a:rPr>
              <a:t> </a:t>
            </a:r>
            <a:r>
              <a:rPr sz="2176" spc="-5" dirty="0">
                <a:solidFill>
                  <a:srgbClr val="333333"/>
                </a:solidFill>
                <a:latin typeface="Arial Unicode MS"/>
                <a:cs typeface="Arial Unicode MS"/>
              </a:rPr>
              <a:t>representation</a:t>
            </a:r>
            <a:r>
              <a:rPr sz="2176" spc="-14" dirty="0">
                <a:solidFill>
                  <a:srgbClr val="333333"/>
                </a:solidFill>
                <a:latin typeface="Arial Unicode MS"/>
                <a:cs typeface="Arial Unicode MS"/>
              </a:rPr>
              <a:t> </a:t>
            </a:r>
            <a:r>
              <a:rPr sz="2176" spc="-5" dirty="0">
                <a:solidFill>
                  <a:srgbClr val="333333"/>
                </a:solidFill>
                <a:latin typeface="Arial Unicode MS"/>
                <a:cs typeface="Arial Unicode MS"/>
              </a:rPr>
              <a:t>of</a:t>
            </a:r>
            <a:r>
              <a:rPr sz="2176" dirty="0">
                <a:solidFill>
                  <a:srgbClr val="333333"/>
                </a:solidFill>
                <a:latin typeface="Arial Unicode MS"/>
                <a:cs typeface="Arial Unicode MS"/>
              </a:rPr>
              <a:t> </a:t>
            </a:r>
            <a:r>
              <a:rPr sz="2176" spc="-9" dirty="0">
                <a:solidFill>
                  <a:srgbClr val="333333"/>
                </a:solidFill>
                <a:latin typeface="Arial Unicode MS"/>
                <a:cs typeface="Arial Unicode MS"/>
              </a:rPr>
              <a:t>SAM</a:t>
            </a:r>
            <a:endParaRPr sz="2176">
              <a:latin typeface="Arial Unicode MS"/>
              <a:cs typeface="Arial Unicode MS"/>
            </a:endParaRPr>
          </a:p>
          <a:p>
            <a:pPr marL="207294" marR="4607">
              <a:lnSpc>
                <a:spcPts val="2448"/>
              </a:lnSpc>
              <a:spcBef>
                <a:spcPts val="825"/>
              </a:spcBef>
            </a:pPr>
            <a:r>
              <a:rPr sz="2176" spc="-5" dirty="0">
                <a:solidFill>
                  <a:srgbClr val="333333"/>
                </a:solidFill>
                <a:latin typeface="Arial Unicode MS"/>
                <a:cs typeface="Arial Unicode MS"/>
              </a:rPr>
              <a:t>Greatly</a:t>
            </a:r>
            <a:r>
              <a:rPr sz="2176" spc="5" dirty="0">
                <a:solidFill>
                  <a:srgbClr val="333333"/>
                </a:solidFill>
                <a:latin typeface="Arial Unicode MS"/>
                <a:cs typeface="Arial Unicode MS"/>
              </a:rPr>
              <a:t> </a:t>
            </a:r>
            <a:r>
              <a:rPr sz="2176" spc="-5" dirty="0">
                <a:solidFill>
                  <a:srgbClr val="333333"/>
                </a:solidFill>
                <a:latin typeface="Arial Unicode MS"/>
                <a:cs typeface="Arial Unicode MS"/>
              </a:rPr>
              <a:t>reduces</a:t>
            </a:r>
            <a:r>
              <a:rPr sz="2176" dirty="0">
                <a:solidFill>
                  <a:srgbClr val="333333"/>
                </a:solidFill>
                <a:latin typeface="Arial Unicode MS"/>
                <a:cs typeface="Arial Unicode MS"/>
              </a:rPr>
              <a:t> </a:t>
            </a:r>
            <a:r>
              <a:rPr sz="2176" spc="-5" dirty="0">
                <a:solidFill>
                  <a:srgbClr val="333333"/>
                </a:solidFill>
                <a:latin typeface="Arial Unicode MS"/>
                <a:cs typeface="Arial Unicode MS"/>
              </a:rPr>
              <a:t>storage</a:t>
            </a:r>
            <a:r>
              <a:rPr sz="2176" spc="-9" dirty="0">
                <a:solidFill>
                  <a:srgbClr val="333333"/>
                </a:solidFill>
                <a:latin typeface="Arial Unicode MS"/>
                <a:cs typeface="Arial Unicode MS"/>
              </a:rPr>
              <a:t> </a:t>
            </a:r>
            <a:r>
              <a:rPr sz="2176" spc="-5" dirty="0">
                <a:solidFill>
                  <a:srgbClr val="333333"/>
                </a:solidFill>
                <a:latin typeface="Arial Unicode MS"/>
                <a:cs typeface="Arial Unicode MS"/>
              </a:rPr>
              <a:t>space requirements </a:t>
            </a:r>
            <a:r>
              <a:rPr sz="2176" dirty="0">
                <a:solidFill>
                  <a:srgbClr val="333333"/>
                </a:solidFill>
                <a:latin typeface="Arial Unicode MS"/>
                <a:cs typeface="Arial Unicode MS"/>
              </a:rPr>
              <a:t>to</a:t>
            </a:r>
            <a:r>
              <a:rPr sz="2176" spc="-5" dirty="0">
                <a:solidFill>
                  <a:srgbClr val="333333"/>
                </a:solidFill>
                <a:latin typeface="Arial Unicode MS"/>
                <a:cs typeface="Arial Unicode MS"/>
              </a:rPr>
              <a:t> </a:t>
            </a:r>
            <a:r>
              <a:rPr sz="2176" spc="-9" dirty="0">
                <a:solidFill>
                  <a:srgbClr val="333333"/>
                </a:solidFill>
                <a:latin typeface="Arial Unicode MS"/>
                <a:cs typeface="Arial Unicode MS"/>
              </a:rPr>
              <a:t>about </a:t>
            </a:r>
            <a:r>
              <a:rPr sz="2176" spc="-594" dirty="0">
                <a:solidFill>
                  <a:srgbClr val="333333"/>
                </a:solidFill>
                <a:latin typeface="Arial Unicode MS"/>
                <a:cs typeface="Arial Unicode MS"/>
              </a:rPr>
              <a:t> </a:t>
            </a:r>
            <a:r>
              <a:rPr sz="2176" spc="-5" dirty="0">
                <a:solidFill>
                  <a:srgbClr val="333333"/>
                </a:solidFill>
                <a:latin typeface="Arial Unicode MS"/>
                <a:cs typeface="Arial Unicode MS"/>
              </a:rPr>
              <a:t>27%</a:t>
            </a:r>
            <a:r>
              <a:rPr sz="2176" spc="-9" dirty="0">
                <a:solidFill>
                  <a:srgbClr val="333333"/>
                </a:solidFill>
                <a:latin typeface="Arial Unicode MS"/>
                <a:cs typeface="Arial Unicode MS"/>
              </a:rPr>
              <a:t> </a:t>
            </a:r>
            <a:r>
              <a:rPr sz="2176" dirty="0">
                <a:solidFill>
                  <a:srgbClr val="333333"/>
                </a:solidFill>
                <a:latin typeface="Arial Unicode MS"/>
                <a:cs typeface="Arial Unicode MS"/>
              </a:rPr>
              <a:t>of </a:t>
            </a:r>
            <a:r>
              <a:rPr sz="2176" spc="-9" dirty="0">
                <a:solidFill>
                  <a:srgbClr val="333333"/>
                </a:solidFill>
                <a:latin typeface="Arial Unicode MS"/>
                <a:cs typeface="Arial Unicode MS"/>
              </a:rPr>
              <a:t>original</a:t>
            </a:r>
            <a:r>
              <a:rPr sz="2176" spc="-5" dirty="0">
                <a:solidFill>
                  <a:srgbClr val="333333"/>
                </a:solidFill>
                <a:latin typeface="Arial Unicode MS"/>
                <a:cs typeface="Arial Unicode MS"/>
              </a:rPr>
              <a:t> </a:t>
            </a:r>
            <a:r>
              <a:rPr sz="2176" spc="-9" dirty="0">
                <a:solidFill>
                  <a:srgbClr val="333333"/>
                </a:solidFill>
                <a:latin typeface="Arial Unicode MS"/>
                <a:cs typeface="Arial Unicode MS"/>
              </a:rPr>
              <a:t>SAM</a:t>
            </a:r>
            <a:endParaRPr sz="2176">
              <a:latin typeface="Arial Unicode MS"/>
              <a:cs typeface="Arial Unicode MS"/>
            </a:endParaRPr>
          </a:p>
          <a:p>
            <a:pPr marL="207294" marR="423801">
              <a:lnSpc>
                <a:spcPts val="2457"/>
              </a:lnSpc>
              <a:spcBef>
                <a:spcPts val="762"/>
              </a:spcBef>
            </a:pPr>
            <a:r>
              <a:rPr sz="2176" spc="-5" dirty="0">
                <a:solidFill>
                  <a:srgbClr val="333333"/>
                </a:solidFill>
                <a:latin typeface="Arial Unicode MS"/>
                <a:cs typeface="Arial Unicode MS"/>
              </a:rPr>
              <a:t>Bamtools: reading, writing, </a:t>
            </a:r>
            <a:r>
              <a:rPr sz="2176" spc="-9" dirty="0">
                <a:solidFill>
                  <a:srgbClr val="333333"/>
                </a:solidFill>
                <a:latin typeface="Arial Unicode MS"/>
                <a:cs typeface="Arial Unicode MS"/>
              </a:rPr>
              <a:t>and </a:t>
            </a:r>
            <a:r>
              <a:rPr sz="2176" spc="-5" dirty="0">
                <a:solidFill>
                  <a:srgbClr val="333333"/>
                </a:solidFill>
                <a:latin typeface="Arial Unicode MS"/>
                <a:cs typeface="Arial Unicode MS"/>
              </a:rPr>
              <a:t>manipulating </a:t>
            </a:r>
            <a:r>
              <a:rPr sz="2176" spc="-9" dirty="0">
                <a:solidFill>
                  <a:srgbClr val="333333"/>
                </a:solidFill>
                <a:latin typeface="Arial Unicode MS"/>
                <a:cs typeface="Arial Unicode MS"/>
              </a:rPr>
              <a:t>BAM </a:t>
            </a:r>
            <a:r>
              <a:rPr sz="2176" spc="-594" dirty="0">
                <a:solidFill>
                  <a:srgbClr val="333333"/>
                </a:solidFill>
                <a:latin typeface="Arial Unicode MS"/>
                <a:cs typeface="Arial Unicode MS"/>
              </a:rPr>
              <a:t> </a:t>
            </a:r>
            <a:r>
              <a:rPr sz="2176" spc="-5" dirty="0">
                <a:solidFill>
                  <a:srgbClr val="333333"/>
                </a:solidFill>
                <a:latin typeface="Arial Unicode MS"/>
                <a:cs typeface="Arial Unicode MS"/>
              </a:rPr>
              <a:t>files</a:t>
            </a:r>
            <a:endParaRPr sz="2176">
              <a:latin typeface="Arial Unicode MS"/>
              <a:cs typeface="Arial Unicode MS"/>
            </a:endParaRPr>
          </a:p>
        </p:txBody>
      </p:sp>
      <p:sp>
        <p:nvSpPr>
          <p:cNvPr id="6" name="object 6"/>
          <p:cNvSpPr txBox="1"/>
          <p:nvPr/>
        </p:nvSpPr>
        <p:spPr>
          <a:xfrm>
            <a:off x="1163154" y="3711151"/>
            <a:ext cx="4995227" cy="346464"/>
          </a:xfrm>
          <a:prstGeom prst="rect">
            <a:avLst/>
          </a:prstGeom>
        </p:spPr>
        <p:txBody>
          <a:bodyPr vert="horz" wrap="square" lIns="0" tIns="11516" rIns="0" bIns="0" rtlCol="0">
            <a:spAutoFit/>
          </a:bodyPr>
          <a:lstStyle/>
          <a:p>
            <a:pPr marL="11516">
              <a:spcBef>
                <a:spcPts val="91"/>
              </a:spcBef>
              <a:tabLst>
                <a:tab pos="272362" algn="l"/>
              </a:tabLst>
            </a:pPr>
            <a:r>
              <a:rPr sz="2448" spc="-6" baseline="9259" dirty="0">
                <a:latin typeface="Arial"/>
                <a:cs typeface="Arial"/>
              </a:rPr>
              <a:t>–	</a:t>
            </a:r>
            <a:r>
              <a:rPr sz="2176" spc="-5" dirty="0">
                <a:solidFill>
                  <a:srgbClr val="333333"/>
                </a:solidFill>
                <a:latin typeface="Arial Unicode MS"/>
                <a:cs typeface="Arial Unicode MS"/>
              </a:rPr>
              <a:t>Bed</a:t>
            </a:r>
            <a:r>
              <a:rPr sz="2176" spc="-18" dirty="0">
                <a:solidFill>
                  <a:srgbClr val="333333"/>
                </a:solidFill>
                <a:latin typeface="Arial Unicode MS"/>
                <a:cs typeface="Arial Unicode MS"/>
              </a:rPr>
              <a:t> </a:t>
            </a:r>
            <a:r>
              <a:rPr sz="2176" spc="-5" dirty="0">
                <a:solidFill>
                  <a:srgbClr val="333333"/>
                </a:solidFill>
                <a:latin typeface="Arial Unicode MS"/>
                <a:cs typeface="Arial Unicode MS"/>
              </a:rPr>
              <a:t>(Browser</a:t>
            </a:r>
            <a:r>
              <a:rPr sz="2176" spc="-18" dirty="0">
                <a:solidFill>
                  <a:srgbClr val="333333"/>
                </a:solidFill>
                <a:latin typeface="Arial Unicode MS"/>
                <a:cs typeface="Arial Unicode MS"/>
              </a:rPr>
              <a:t> </a:t>
            </a:r>
            <a:r>
              <a:rPr sz="2176" spc="-5" dirty="0">
                <a:solidFill>
                  <a:srgbClr val="333333"/>
                </a:solidFill>
                <a:latin typeface="Arial Unicode MS"/>
                <a:cs typeface="Arial Unicode MS"/>
              </a:rPr>
              <a:t>Extensible</a:t>
            </a:r>
            <a:r>
              <a:rPr sz="2176" spc="-14" dirty="0">
                <a:solidFill>
                  <a:srgbClr val="333333"/>
                </a:solidFill>
                <a:latin typeface="Arial Unicode MS"/>
                <a:cs typeface="Arial Unicode MS"/>
              </a:rPr>
              <a:t> </a:t>
            </a:r>
            <a:r>
              <a:rPr sz="2176" spc="-5" dirty="0">
                <a:solidFill>
                  <a:srgbClr val="333333"/>
                </a:solidFill>
                <a:latin typeface="Arial Unicode MS"/>
                <a:cs typeface="Arial Unicode MS"/>
              </a:rPr>
              <a:t>Data) format:</a:t>
            </a:r>
            <a:endParaRPr sz="2176">
              <a:latin typeface="Arial Unicode MS"/>
              <a:cs typeface="Arial Unicode MS"/>
            </a:endParaRPr>
          </a:p>
        </p:txBody>
      </p:sp>
      <p:sp>
        <p:nvSpPr>
          <p:cNvPr id="7" name="object 7"/>
          <p:cNvSpPr txBox="1"/>
          <p:nvPr/>
        </p:nvSpPr>
        <p:spPr>
          <a:xfrm>
            <a:off x="2011909" y="5064325"/>
            <a:ext cx="122074" cy="161632"/>
          </a:xfrm>
          <a:prstGeom prst="rect">
            <a:avLst/>
          </a:prstGeom>
        </p:spPr>
        <p:txBody>
          <a:bodyPr vert="horz" wrap="square" lIns="0" tIns="14971" rIns="0" bIns="0" rtlCol="0">
            <a:spAutoFit/>
          </a:bodyPr>
          <a:lstStyle/>
          <a:p>
            <a:pPr marL="11516">
              <a:spcBef>
                <a:spcPts val="118"/>
              </a:spcBef>
            </a:pPr>
            <a:r>
              <a:rPr sz="952" spc="199" dirty="0">
                <a:latin typeface="Arial"/>
                <a:cs typeface="Arial"/>
              </a:rPr>
              <a:t>●</a:t>
            </a:r>
            <a:endParaRPr sz="952">
              <a:latin typeface="Arial"/>
              <a:cs typeface="Arial"/>
            </a:endParaRPr>
          </a:p>
        </p:txBody>
      </p:sp>
      <p:sp>
        <p:nvSpPr>
          <p:cNvPr id="8" name="object 8"/>
          <p:cNvSpPr txBox="1"/>
          <p:nvPr/>
        </p:nvSpPr>
        <p:spPr>
          <a:xfrm>
            <a:off x="2011909" y="5883139"/>
            <a:ext cx="122074" cy="161632"/>
          </a:xfrm>
          <a:prstGeom prst="rect">
            <a:avLst/>
          </a:prstGeom>
        </p:spPr>
        <p:txBody>
          <a:bodyPr vert="horz" wrap="square" lIns="0" tIns="14971" rIns="0" bIns="0" rtlCol="0">
            <a:spAutoFit/>
          </a:bodyPr>
          <a:lstStyle/>
          <a:p>
            <a:pPr marL="11516">
              <a:spcBef>
                <a:spcPts val="118"/>
              </a:spcBef>
            </a:pPr>
            <a:r>
              <a:rPr sz="952" spc="199" dirty="0">
                <a:latin typeface="Arial"/>
                <a:cs typeface="Arial"/>
              </a:rPr>
              <a:t>●</a:t>
            </a:r>
            <a:endParaRPr sz="952">
              <a:latin typeface="Arial"/>
              <a:cs typeface="Arial"/>
            </a:endParaRPr>
          </a:p>
        </p:txBody>
      </p:sp>
      <p:sp>
        <p:nvSpPr>
          <p:cNvPr id="9" name="object 9"/>
          <p:cNvSpPr txBox="1"/>
          <p:nvPr/>
        </p:nvSpPr>
        <p:spPr>
          <a:xfrm>
            <a:off x="2011909" y="4073917"/>
            <a:ext cx="6819996" cy="2046421"/>
          </a:xfrm>
          <a:prstGeom prst="rect">
            <a:avLst/>
          </a:prstGeom>
        </p:spPr>
        <p:txBody>
          <a:bodyPr vert="horz" wrap="square" lIns="0" tIns="12092" rIns="0" bIns="0" rtlCol="0">
            <a:spAutoFit/>
          </a:bodyPr>
          <a:lstStyle/>
          <a:p>
            <a:pPr marL="207294" marR="4607" indent="-195778">
              <a:lnSpc>
                <a:spcPct val="123400"/>
              </a:lnSpc>
              <a:spcBef>
                <a:spcPts val="95"/>
              </a:spcBef>
              <a:buClr>
                <a:srgbClr val="000000"/>
              </a:buClr>
              <a:buSzPct val="43750"/>
              <a:buFont typeface="Arial"/>
              <a:buChar char="●"/>
              <a:tabLst>
                <a:tab pos="207294" algn="l"/>
              </a:tabLst>
            </a:pPr>
            <a:r>
              <a:rPr sz="2176" spc="-5" dirty="0">
                <a:solidFill>
                  <a:srgbClr val="333333"/>
                </a:solidFill>
                <a:latin typeface="Arial Unicode MS"/>
                <a:cs typeface="Arial Unicode MS"/>
              </a:rPr>
              <a:t>tab-delimited</a:t>
            </a:r>
            <a:r>
              <a:rPr sz="2176" spc="-9" dirty="0">
                <a:solidFill>
                  <a:srgbClr val="333333"/>
                </a:solidFill>
                <a:latin typeface="Arial Unicode MS"/>
                <a:cs typeface="Arial Unicode MS"/>
              </a:rPr>
              <a:t> </a:t>
            </a:r>
            <a:r>
              <a:rPr sz="2176" dirty="0">
                <a:solidFill>
                  <a:srgbClr val="333333"/>
                </a:solidFill>
                <a:latin typeface="Arial Unicode MS"/>
                <a:cs typeface="Arial Unicode MS"/>
              </a:rPr>
              <a:t>text </a:t>
            </a:r>
            <a:r>
              <a:rPr sz="2176" spc="-5" dirty="0">
                <a:solidFill>
                  <a:srgbClr val="333333"/>
                </a:solidFill>
                <a:latin typeface="Arial Unicode MS"/>
                <a:cs typeface="Arial Unicode MS"/>
              </a:rPr>
              <a:t>file that defines</a:t>
            </a:r>
            <a:r>
              <a:rPr sz="2176" dirty="0">
                <a:solidFill>
                  <a:srgbClr val="333333"/>
                </a:solidFill>
                <a:latin typeface="Arial Unicode MS"/>
                <a:cs typeface="Arial Unicode MS"/>
              </a:rPr>
              <a:t> a </a:t>
            </a:r>
            <a:r>
              <a:rPr sz="2176" spc="-5" dirty="0">
                <a:solidFill>
                  <a:srgbClr val="333333"/>
                </a:solidFill>
                <a:latin typeface="Arial Unicode MS"/>
                <a:cs typeface="Arial Unicode MS"/>
              </a:rPr>
              <a:t>feature</a:t>
            </a:r>
            <a:r>
              <a:rPr sz="2176" dirty="0">
                <a:solidFill>
                  <a:srgbClr val="333333"/>
                </a:solidFill>
                <a:latin typeface="Arial Unicode MS"/>
                <a:cs typeface="Arial Unicode MS"/>
              </a:rPr>
              <a:t> </a:t>
            </a:r>
            <a:r>
              <a:rPr sz="2176" spc="-5" dirty="0">
                <a:solidFill>
                  <a:srgbClr val="333333"/>
                </a:solidFill>
                <a:latin typeface="Arial Unicode MS"/>
                <a:cs typeface="Arial Unicode MS"/>
              </a:rPr>
              <a:t>track </a:t>
            </a:r>
            <a:r>
              <a:rPr sz="2176" dirty="0">
                <a:solidFill>
                  <a:srgbClr val="333333"/>
                </a:solidFill>
                <a:latin typeface="Arial Unicode MS"/>
                <a:cs typeface="Arial Unicode MS"/>
              </a:rPr>
              <a:t> </a:t>
            </a:r>
            <a:r>
              <a:rPr sz="2176" spc="-9" dirty="0">
                <a:solidFill>
                  <a:srgbClr val="00007F"/>
                </a:solidFill>
                <a:latin typeface="Arial Unicode MS"/>
                <a:cs typeface="Arial Unicode MS"/>
                <a:hlinkClick r:id="rId2"/>
              </a:rPr>
              <a:t>http://genome.ucsc.edu/FAQ/FAQformat.html#format1 </a:t>
            </a:r>
            <a:r>
              <a:rPr sz="2176" spc="-594" dirty="0">
                <a:solidFill>
                  <a:srgbClr val="00007F"/>
                </a:solidFill>
                <a:latin typeface="Arial Unicode MS"/>
                <a:cs typeface="Arial Unicode MS"/>
              </a:rPr>
              <a:t> </a:t>
            </a:r>
            <a:r>
              <a:rPr sz="2176" spc="-5" dirty="0">
                <a:solidFill>
                  <a:srgbClr val="333333"/>
                </a:solidFill>
                <a:latin typeface="Arial Unicode MS"/>
                <a:cs typeface="Arial Unicode MS"/>
              </a:rPr>
              <a:t>The</a:t>
            </a:r>
            <a:r>
              <a:rPr sz="2176" spc="-9" dirty="0">
                <a:solidFill>
                  <a:srgbClr val="333333"/>
                </a:solidFill>
                <a:latin typeface="Arial Unicode MS"/>
                <a:cs typeface="Arial Unicode MS"/>
              </a:rPr>
              <a:t> </a:t>
            </a:r>
            <a:r>
              <a:rPr sz="2176" dirty="0">
                <a:solidFill>
                  <a:srgbClr val="333333"/>
                </a:solidFill>
                <a:latin typeface="Arial Unicode MS"/>
                <a:cs typeface="Arial Unicode MS"/>
              </a:rPr>
              <a:t>first </a:t>
            </a:r>
            <a:r>
              <a:rPr sz="2176" spc="-5" dirty="0">
                <a:solidFill>
                  <a:srgbClr val="333333"/>
                </a:solidFill>
                <a:latin typeface="Arial Unicode MS"/>
                <a:cs typeface="Arial Unicode MS"/>
              </a:rPr>
              <a:t>three required</a:t>
            </a:r>
            <a:r>
              <a:rPr sz="2176" spc="-9" dirty="0">
                <a:solidFill>
                  <a:srgbClr val="333333"/>
                </a:solidFill>
                <a:latin typeface="Arial Unicode MS"/>
                <a:cs typeface="Arial Unicode MS"/>
              </a:rPr>
              <a:t> BED</a:t>
            </a:r>
            <a:r>
              <a:rPr sz="2176" spc="-5" dirty="0">
                <a:solidFill>
                  <a:srgbClr val="333333"/>
                </a:solidFill>
                <a:latin typeface="Arial Unicode MS"/>
                <a:cs typeface="Arial Unicode MS"/>
              </a:rPr>
              <a:t> fields</a:t>
            </a:r>
            <a:r>
              <a:rPr sz="2176" dirty="0">
                <a:solidFill>
                  <a:srgbClr val="333333"/>
                </a:solidFill>
                <a:latin typeface="Arial Unicode MS"/>
                <a:cs typeface="Arial Unicode MS"/>
              </a:rPr>
              <a:t> </a:t>
            </a:r>
            <a:r>
              <a:rPr sz="2176" spc="-5" dirty="0">
                <a:solidFill>
                  <a:srgbClr val="333333"/>
                </a:solidFill>
                <a:latin typeface="Arial Unicode MS"/>
                <a:cs typeface="Arial Unicode MS"/>
              </a:rPr>
              <a:t>are:</a:t>
            </a:r>
            <a:endParaRPr sz="2176">
              <a:latin typeface="Arial Unicode MS"/>
              <a:cs typeface="Arial Unicode MS"/>
            </a:endParaRPr>
          </a:p>
          <a:p>
            <a:pPr marL="207294" marR="2789262">
              <a:lnSpc>
                <a:spcPts val="3219"/>
              </a:lnSpc>
              <a:spcBef>
                <a:spcPts val="91"/>
              </a:spcBef>
            </a:pPr>
            <a:r>
              <a:rPr sz="2176" spc="-5" dirty="0">
                <a:solidFill>
                  <a:srgbClr val="333333"/>
                </a:solidFill>
                <a:latin typeface="Arial Unicode MS"/>
                <a:cs typeface="Arial Unicode MS"/>
              </a:rPr>
              <a:t>&lt;chromosome&gt; </a:t>
            </a:r>
            <a:r>
              <a:rPr sz="2176" dirty="0">
                <a:solidFill>
                  <a:srgbClr val="333333"/>
                </a:solidFill>
                <a:latin typeface="Arial Unicode MS"/>
                <a:cs typeface="Arial Unicode MS"/>
              </a:rPr>
              <a:t>&lt;start&gt; </a:t>
            </a:r>
            <a:r>
              <a:rPr sz="2176" spc="-5" dirty="0">
                <a:solidFill>
                  <a:srgbClr val="333333"/>
                </a:solidFill>
                <a:latin typeface="Arial Unicode MS"/>
                <a:cs typeface="Arial Unicode MS"/>
              </a:rPr>
              <a:t>&lt;end&gt; </a:t>
            </a:r>
            <a:r>
              <a:rPr sz="2176" dirty="0">
                <a:solidFill>
                  <a:srgbClr val="333333"/>
                </a:solidFill>
                <a:latin typeface="Arial Unicode MS"/>
                <a:cs typeface="Arial Unicode MS"/>
              </a:rPr>
              <a:t> 9</a:t>
            </a:r>
            <a:r>
              <a:rPr sz="2176" spc="-5" dirty="0">
                <a:solidFill>
                  <a:srgbClr val="333333"/>
                </a:solidFill>
                <a:latin typeface="Arial Unicode MS"/>
                <a:cs typeface="Arial Unicode MS"/>
              </a:rPr>
              <a:t> </a:t>
            </a:r>
            <a:r>
              <a:rPr sz="2176" spc="-9" dirty="0">
                <a:solidFill>
                  <a:srgbClr val="333333"/>
                </a:solidFill>
                <a:latin typeface="Arial Unicode MS"/>
                <a:cs typeface="Arial Unicode MS"/>
              </a:rPr>
              <a:t>additional optional BED</a:t>
            </a:r>
            <a:r>
              <a:rPr sz="2176" spc="-5" dirty="0">
                <a:solidFill>
                  <a:srgbClr val="333333"/>
                </a:solidFill>
                <a:latin typeface="Arial Unicode MS"/>
                <a:cs typeface="Arial Unicode MS"/>
              </a:rPr>
              <a:t> fields</a:t>
            </a:r>
            <a:endParaRPr sz="2176">
              <a:latin typeface="Arial Unicode MS"/>
              <a:cs typeface="Arial Unicode MS"/>
            </a:endParaRPr>
          </a:p>
        </p:txBody>
      </p:sp>
      <p:sp>
        <p:nvSpPr>
          <p:cNvPr id="10" name="object 10"/>
          <p:cNvSpPr txBox="1">
            <a:spLocks noGrp="1"/>
          </p:cNvSpPr>
          <p:nvPr>
            <p:ph type="title"/>
          </p:nvPr>
        </p:nvSpPr>
        <p:spPr>
          <a:xfrm>
            <a:off x="6590819" y="-237814"/>
            <a:ext cx="2234176" cy="1365845"/>
          </a:xfrm>
          <a:prstGeom prst="rect">
            <a:avLst/>
          </a:prstGeom>
        </p:spPr>
        <p:txBody>
          <a:bodyPr vert="horz" wrap="square" lIns="0" tIns="11516" rIns="0" bIns="0" rtlCol="0" anchor="ctr">
            <a:spAutoFit/>
          </a:bodyPr>
          <a:lstStyle/>
          <a:p>
            <a:pPr marL="11516">
              <a:lnSpc>
                <a:spcPct val="100000"/>
              </a:lnSpc>
              <a:spcBef>
                <a:spcPts val="91"/>
              </a:spcBef>
            </a:pPr>
            <a:r>
              <a:rPr spc="-5" dirty="0"/>
              <a:t>Bam</a:t>
            </a:r>
            <a:r>
              <a:rPr spc="-45" dirty="0"/>
              <a:t> </a:t>
            </a:r>
            <a:r>
              <a:rPr dirty="0"/>
              <a:t>&amp;</a:t>
            </a:r>
            <a:r>
              <a:rPr spc="-41" dirty="0"/>
              <a:t> </a:t>
            </a:r>
            <a:r>
              <a:rPr spc="-5" dirty="0"/>
              <a:t>Bed</a:t>
            </a:r>
          </a:p>
        </p:txBody>
      </p:sp>
    </p:spTree>
    <p:extLst>
      <p:ext uri="{BB962C8B-B14F-4D97-AF65-F5344CB8AC3E}">
        <p14:creationId xmlns:p14="http://schemas.microsoft.com/office/powerpoint/2010/main" val="35159216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prstGeom prst="rect">
            <a:avLst/>
          </a:prstGeom>
        </p:spPr>
        <p:txBody>
          <a:bodyPr vert="horz" wrap="square" lIns="0" tIns="114300" rIns="0" bIns="0" rtlCol="0">
            <a:spAutoFit/>
          </a:bodyPr>
          <a:lstStyle/>
          <a:p>
            <a:pPr marL="1905" marR="5080" algn="ctr">
              <a:lnSpc>
                <a:spcPts val="6500"/>
              </a:lnSpc>
              <a:spcBef>
                <a:spcPts val="900"/>
              </a:spcBef>
            </a:pPr>
            <a:r>
              <a:rPr spc="-5" dirty="0"/>
              <a:t>Aligning</a:t>
            </a:r>
            <a:r>
              <a:rPr spc="-80" dirty="0"/>
              <a:t> </a:t>
            </a:r>
            <a:r>
              <a:rPr spc="-20" dirty="0"/>
              <a:t>reads </a:t>
            </a:r>
            <a:r>
              <a:rPr spc="-1340" dirty="0"/>
              <a:t> </a:t>
            </a:r>
            <a:r>
              <a:rPr spc="-30" dirty="0"/>
              <a:t>to</a:t>
            </a:r>
            <a:r>
              <a:rPr spc="-20" dirty="0"/>
              <a:t> </a:t>
            </a:r>
            <a:r>
              <a:rPr dirty="0"/>
              <a:t>a</a:t>
            </a:r>
            <a:r>
              <a:rPr spc="-10" dirty="0"/>
              <a:t> </a:t>
            </a:r>
            <a:r>
              <a:rPr spc="-15" dirty="0"/>
              <a:t>genome </a:t>
            </a:r>
            <a:r>
              <a:rPr spc="-10" dirty="0"/>
              <a:t> </a:t>
            </a:r>
            <a:r>
              <a:rPr spc="-5" dirty="0"/>
              <a:t>(using</a:t>
            </a:r>
            <a:r>
              <a:rPr spc="-15" dirty="0"/>
              <a:t> </a:t>
            </a:r>
            <a:r>
              <a:rPr spc="-105" dirty="0"/>
              <a:t>STAR)</a:t>
            </a:r>
          </a:p>
        </p:txBody>
      </p:sp>
      <p:sp>
        <p:nvSpPr>
          <p:cNvPr id="3" name="object 3"/>
          <p:cNvSpPr txBox="1"/>
          <p:nvPr/>
        </p:nvSpPr>
        <p:spPr>
          <a:xfrm>
            <a:off x="623887" y="4589463"/>
            <a:ext cx="7886700" cy="1780539"/>
          </a:xfrm>
          <a:prstGeom prst="rect">
            <a:avLst/>
          </a:prstGeom>
          <a:solidFill>
            <a:srgbClr val="FFFF00"/>
          </a:solidFill>
        </p:spPr>
        <p:txBody>
          <a:bodyPr vert="horz" wrap="square" lIns="0" tIns="36195" rIns="0" bIns="0" rtlCol="0">
            <a:spAutoFit/>
          </a:bodyPr>
          <a:lstStyle/>
          <a:p>
            <a:pPr marL="433705" marR="509905" indent="-342900">
              <a:lnSpc>
                <a:spcPts val="2590"/>
              </a:lnSpc>
              <a:spcBef>
                <a:spcPts val="285"/>
              </a:spcBef>
              <a:buFont typeface="Arial"/>
              <a:buChar char="•"/>
              <a:tabLst>
                <a:tab pos="433705" algn="l"/>
                <a:tab pos="434340" algn="l"/>
              </a:tabLst>
            </a:pPr>
            <a:r>
              <a:rPr sz="2400" spc="-45" dirty="0">
                <a:latin typeface="Calibri"/>
                <a:cs typeface="Calibri"/>
              </a:rPr>
              <a:t>Make</a:t>
            </a:r>
            <a:r>
              <a:rPr sz="2400" dirty="0">
                <a:latin typeface="Calibri"/>
                <a:cs typeface="Calibri"/>
              </a:rPr>
              <a:t> </a:t>
            </a:r>
            <a:r>
              <a:rPr sz="2400" spc="-25" dirty="0">
                <a:latin typeface="Calibri"/>
                <a:cs typeface="Calibri"/>
              </a:rPr>
              <a:t>sure</a:t>
            </a:r>
            <a:r>
              <a:rPr sz="2400" dirty="0">
                <a:latin typeface="Calibri"/>
                <a:cs typeface="Calibri"/>
              </a:rPr>
              <a:t> </a:t>
            </a:r>
            <a:r>
              <a:rPr sz="2400" spc="-15" dirty="0">
                <a:latin typeface="Calibri"/>
                <a:cs typeface="Calibri"/>
              </a:rPr>
              <a:t>the</a:t>
            </a:r>
            <a:r>
              <a:rPr sz="2400" spc="5" dirty="0">
                <a:latin typeface="Calibri"/>
                <a:cs typeface="Calibri"/>
              </a:rPr>
              <a:t> </a:t>
            </a:r>
            <a:r>
              <a:rPr sz="2400" spc="-20" dirty="0">
                <a:latin typeface="Calibri"/>
                <a:cs typeface="Calibri"/>
              </a:rPr>
              <a:t>commands</a:t>
            </a:r>
            <a:r>
              <a:rPr sz="2400" spc="-5" dirty="0">
                <a:latin typeface="Calibri"/>
                <a:cs typeface="Calibri"/>
              </a:rPr>
              <a:t> </a:t>
            </a:r>
            <a:r>
              <a:rPr sz="2400" spc="-35" dirty="0">
                <a:latin typeface="Calibri"/>
                <a:cs typeface="Calibri"/>
              </a:rPr>
              <a:t>work.</a:t>
            </a:r>
            <a:r>
              <a:rPr sz="2400" dirty="0">
                <a:latin typeface="Calibri"/>
                <a:cs typeface="Calibri"/>
              </a:rPr>
              <a:t> </a:t>
            </a:r>
            <a:r>
              <a:rPr sz="2400" spc="-25" dirty="0">
                <a:latin typeface="Calibri"/>
                <a:cs typeface="Calibri"/>
              </a:rPr>
              <a:t>(hypens;</a:t>
            </a:r>
            <a:r>
              <a:rPr sz="2400" spc="-5" dirty="0">
                <a:latin typeface="Calibri"/>
                <a:cs typeface="Calibri"/>
              </a:rPr>
              <a:t> </a:t>
            </a:r>
            <a:r>
              <a:rPr sz="2400" spc="-25" dirty="0">
                <a:latin typeface="Calibri"/>
                <a:cs typeface="Calibri"/>
              </a:rPr>
              <a:t>updated</a:t>
            </a:r>
            <a:r>
              <a:rPr sz="2400" dirty="0">
                <a:latin typeface="Calibri"/>
                <a:cs typeface="Calibri"/>
              </a:rPr>
              <a:t> </a:t>
            </a:r>
            <a:r>
              <a:rPr sz="2400" spc="-25" dirty="0">
                <a:latin typeface="Calibri"/>
                <a:cs typeface="Calibri"/>
              </a:rPr>
              <a:t>paths, </a:t>
            </a:r>
            <a:r>
              <a:rPr sz="2400" spc="-525" dirty="0">
                <a:latin typeface="Calibri"/>
                <a:cs typeface="Calibri"/>
              </a:rPr>
              <a:t> </a:t>
            </a:r>
            <a:r>
              <a:rPr sz="2400" spc="-25" dirty="0">
                <a:latin typeface="Calibri"/>
                <a:cs typeface="Calibri"/>
              </a:rPr>
              <a:t>matching</a:t>
            </a:r>
            <a:r>
              <a:rPr sz="2400" spc="-15" dirty="0">
                <a:latin typeface="Calibri"/>
                <a:cs typeface="Calibri"/>
              </a:rPr>
              <a:t> </a:t>
            </a:r>
            <a:r>
              <a:rPr sz="2400" spc="-20" dirty="0">
                <a:latin typeface="Calibri"/>
                <a:cs typeface="Calibri"/>
              </a:rPr>
              <a:t>sample</a:t>
            </a:r>
            <a:r>
              <a:rPr sz="2400" spc="-5" dirty="0">
                <a:latin typeface="Calibri"/>
                <a:cs typeface="Calibri"/>
              </a:rPr>
              <a:t> </a:t>
            </a:r>
            <a:r>
              <a:rPr sz="2400" spc="-20" dirty="0">
                <a:latin typeface="Calibri"/>
                <a:cs typeface="Calibri"/>
              </a:rPr>
              <a:t>names…)</a:t>
            </a:r>
            <a:endParaRPr sz="2400">
              <a:latin typeface="Calibri"/>
              <a:cs typeface="Calibri"/>
            </a:endParaRPr>
          </a:p>
          <a:p>
            <a:pPr marL="434340" indent="-342900">
              <a:lnSpc>
                <a:spcPct val="100000"/>
              </a:lnSpc>
              <a:spcBef>
                <a:spcPts val="590"/>
              </a:spcBef>
              <a:buFont typeface="Arial"/>
              <a:buChar char="•"/>
              <a:tabLst>
                <a:tab pos="433705" algn="l"/>
                <a:tab pos="434340" algn="l"/>
              </a:tabLst>
            </a:pPr>
            <a:r>
              <a:rPr sz="2400" spc="-35" dirty="0">
                <a:latin typeface="Calibri"/>
                <a:cs typeface="Calibri"/>
              </a:rPr>
              <a:t>Provide</a:t>
            </a:r>
            <a:r>
              <a:rPr sz="2400" spc="-5" dirty="0">
                <a:latin typeface="Calibri"/>
                <a:cs typeface="Calibri"/>
              </a:rPr>
              <a:t> </a:t>
            </a:r>
            <a:r>
              <a:rPr sz="2400" spc="-40" dirty="0">
                <a:latin typeface="Calibri"/>
                <a:cs typeface="Calibri"/>
              </a:rPr>
              <a:t>any</a:t>
            </a:r>
            <a:r>
              <a:rPr sz="2400" dirty="0">
                <a:latin typeface="Calibri"/>
                <a:cs typeface="Calibri"/>
              </a:rPr>
              <a:t> </a:t>
            </a:r>
            <a:r>
              <a:rPr sz="2400" spc="-30" dirty="0">
                <a:latin typeface="Calibri"/>
                <a:cs typeface="Calibri"/>
              </a:rPr>
              <a:t>new</a:t>
            </a:r>
            <a:r>
              <a:rPr sz="2400" spc="-10" dirty="0">
                <a:latin typeface="Calibri"/>
                <a:cs typeface="Calibri"/>
              </a:rPr>
              <a:t> </a:t>
            </a:r>
            <a:r>
              <a:rPr sz="2400" spc="-20" dirty="0">
                <a:latin typeface="Calibri"/>
                <a:cs typeface="Calibri"/>
              </a:rPr>
              <a:t>files</a:t>
            </a:r>
            <a:r>
              <a:rPr sz="2400" spc="-5" dirty="0">
                <a:latin typeface="Calibri"/>
                <a:cs typeface="Calibri"/>
              </a:rPr>
              <a:t> </a:t>
            </a:r>
            <a:r>
              <a:rPr sz="2400" spc="-40" dirty="0">
                <a:latin typeface="Calibri"/>
                <a:cs typeface="Calibri"/>
              </a:rPr>
              <a:t>for</a:t>
            </a:r>
            <a:r>
              <a:rPr sz="2400" spc="-10" dirty="0">
                <a:latin typeface="Calibri"/>
                <a:cs typeface="Calibri"/>
              </a:rPr>
              <a:t> </a:t>
            </a:r>
            <a:r>
              <a:rPr sz="2400" spc="-15" dirty="0">
                <a:latin typeface="Calibri"/>
                <a:cs typeface="Calibri"/>
              </a:rPr>
              <a:t>the</a:t>
            </a:r>
            <a:r>
              <a:rPr sz="2400" dirty="0">
                <a:latin typeface="Calibri"/>
                <a:cs typeface="Calibri"/>
              </a:rPr>
              <a:t> </a:t>
            </a:r>
            <a:r>
              <a:rPr sz="2400" spc="-40" dirty="0">
                <a:latin typeface="Calibri"/>
                <a:cs typeface="Calibri"/>
              </a:rPr>
              <a:t>day</a:t>
            </a:r>
            <a:r>
              <a:rPr sz="2400" dirty="0">
                <a:latin typeface="Calibri"/>
                <a:cs typeface="Calibri"/>
              </a:rPr>
              <a:t> </a:t>
            </a:r>
            <a:r>
              <a:rPr sz="2400" spc="-15" dirty="0">
                <a:latin typeface="Calibri"/>
                <a:cs typeface="Calibri"/>
              </a:rPr>
              <a:t>(eg.</a:t>
            </a:r>
            <a:r>
              <a:rPr sz="2400" spc="-5" dirty="0">
                <a:latin typeface="Calibri"/>
                <a:cs typeface="Calibri"/>
              </a:rPr>
              <a:t> </a:t>
            </a:r>
            <a:r>
              <a:rPr sz="2400" spc="-20" dirty="0">
                <a:latin typeface="Calibri"/>
                <a:cs typeface="Calibri"/>
              </a:rPr>
              <a:t>trimmed</a:t>
            </a:r>
            <a:r>
              <a:rPr sz="2400" dirty="0">
                <a:latin typeface="Calibri"/>
                <a:cs typeface="Calibri"/>
              </a:rPr>
              <a:t> </a:t>
            </a:r>
            <a:r>
              <a:rPr sz="2400" spc="-20" dirty="0">
                <a:latin typeface="Calibri"/>
                <a:cs typeface="Calibri"/>
              </a:rPr>
              <a:t>files…)!</a:t>
            </a:r>
            <a:endParaRPr sz="2400">
              <a:latin typeface="Calibri"/>
              <a:cs typeface="Calibri"/>
            </a:endParaRPr>
          </a:p>
          <a:p>
            <a:pPr marL="434340" indent="-342900">
              <a:lnSpc>
                <a:spcPct val="100000"/>
              </a:lnSpc>
              <a:spcBef>
                <a:spcPts val="720"/>
              </a:spcBef>
              <a:buFont typeface="Arial"/>
              <a:buChar char="•"/>
              <a:tabLst>
                <a:tab pos="433705" algn="l"/>
                <a:tab pos="434340" algn="l"/>
              </a:tabLst>
            </a:pPr>
            <a:r>
              <a:rPr sz="2400" spc="-10" dirty="0">
                <a:latin typeface="Calibri"/>
                <a:cs typeface="Calibri"/>
              </a:rPr>
              <a:t>Check</a:t>
            </a:r>
            <a:r>
              <a:rPr sz="2400" spc="-20" dirty="0">
                <a:latin typeface="Calibri"/>
                <a:cs typeface="Calibri"/>
              </a:rPr>
              <a:t> </a:t>
            </a:r>
            <a:r>
              <a:rPr sz="2400" spc="-25" dirty="0">
                <a:latin typeface="Calibri"/>
                <a:cs typeface="Calibri"/>
              </a:rPr>
              <a:t>file</a:t>
            </a:r>
            <a:r>
              <a:rPr sz="2400" spc="-20" dirty="0">
                <a:latin typeface="Calibri"/>
                <a:cs typeface="Calibri"/>
              </a:rPr>
              <a:t> permissions!</a:t>
            </a:r>
            <a:endParaRPr sz="2400">
              <a:latin typeface="Calibri"/>
              <a:cs typeface="Calibri"/>
            </a:endParaRPr>
          </a:p>
        </p:txBody>
      </p:sp>
    </p:spTree>
    <p:extLst>
      <p:ext uri="{BB962C8B-B14F-4D97-AF65-F5344CB8AC3E}">
        <p14:creationId xmlns:p14="http://schemas.microsoft.com/office/powerpoint/2010/main" val="21795426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55648" y="0"/>
            <a:ext cx="5630545" cy="695960"/>
          </a:xfrm>
          <a:prstGeom prst="rect">
            <a:avLst/>
          </a:prstGeom>
        </p:spPr>
        <p:txBody>
          <a:bodyPr vert="horz" wrap="square" lIns="0" tIns="12700" rIns="0" bIns="0" rtlCol="0">
            <a:spAutoFit/>
          </a:bodyPr>
          <a:lstStyle/>
          <a:p>
            <a:pPr marL="12700">
              <a:lnSpc>
                <a:spcPct val="100000"/>
              </a:lnSpc>
              <a:spcBef>
                <a:spcPts val="100"/>
              </a:spcBef>
            </a:pPr>
            <a:r>
              <a:rPr spc="-30" dirty="0"/>
              <a:t>Using</a:t>
            </a:r>
            <a:r>
              <a:rPr spc="-10" dirty="0"/>
              <a:t> </a:t>
            </a:r>
            <a:r>
              <a:rPr spc="-140" dirty="0"/>
              <a:t>STAR</a:t>
            </a:r>
            <a:r>
              <a:rPr spc="-5" dirty="0"/>
              <a:t> </a:t>
            </a:r>
            <a:r>
              <a:rPr spc="-50" dirty="0"/>
              <a:t>to</a:t>
            </a:r>
            <a:r>
              <a:rPr spc="-5" dirty="0"/>
              <a:t> </a:t>
            </a:r>
            <a:r>
              <a:rPr spc="-35" dirty="0"/>
              <a:t>align</a:t>
            </a:r>
            <a:r>
              <a:rPr dirty="0"/>
              <a:t> </a:t>
            </a:r>
            <a:r>
              <a:rPr spc="-40" dirty="0"/>
              <a:t>reads</a:t>
            </a:r>
          </a:p>
        </p:txBody>
      </p:sp>
      <p:sp>
        <p:nvSpPr>
          <p:cNvPr id="3" name="object 3"/>
          <p:cNvSpPr txBox="1"/>
          <p:nvPr/>
        </p:nvSpPr>
        <p:spPr>
          <a:xfrm>
            <a:off x="707390" y="1102867"/>
            <a:ext cx="6073140" cy="391160"/>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1300" algn="l"/>
              </a:tabLst>
            </a:pPr>
            <a:r>
              <a:rPr sz="2400" i="1" spc="-165" dirty="0">
                <a:latin typeface="Arial"/>
                <a:cs typeface="Arial"/>
              </a:rPr>
              <a:t>Assuming</a:t>
            </a:r>
            <a:r>
              <a:rPr sz="2400" i="1" spc="-130" dirty="0">
                <a:latin typeface="Arial"/>
                <a:cs typeface="Arial"/>
              </a:rPr>
              <a:t> </a:t>
            </a:r>
            <a:r>
              <a:rPr sz="2400" i="1" spc="-120" dirty="0">
                <a:latin typeface="Arial"/>
                <a:cs typeface="Arial"/>
              </a:rPr>
              <a:t>a</a:t>
            </a:r>
            <a:r>
              <a:rPr sz="2400" i="1" spc="-130" dirty="0">
                <a:latin typeface="Arial"/>
                <a:cs typeface="Arial"/>
              </a:rPr>
              <a:t> </a:t>
            </a:r>
            <a:r>
              <a:rPr sz="2400" i="1" spc="-125" dirty="0">
                <a:latin typeface="Arial"/>
                <a:cs typeface="Arial"/>
              </a:rPr>
              <a:t>previously</a:t>
            </a:r>
            <a:r>
              <a:rPr sz="2400" i="1" spc="-130" dirty="0">
                <a:latin typeface="Arial"/>
                <a:cs typeface="Arial"/>
              </a:rPr>
              <a:t> </a:t>
            </a:r>
            <a:r>
              <a:rPr sz="2400" i="1" spc="-35" dirty="0">
                <a:latin typeface="Arial"/>
                <a:cs typeface="Arial"/>
              </a:rPr>
              <a:t>built</a:t>
            </a:r>
            <a:r>
              <a:rPr sz="2400" i="1" spc="-125" dirty="0">
                <a:latin typeface="Arial"/>
                <a:cs typeface="Arial"/>
              </a:rPr>
              <a:t> </a:t>
            </a:r>
            <a:r>
              <a:rPr sz="2400" i="1" spc="-434" dirty="0">
                <a:latin typeface="Arial"/>
                <a:cs typeface="Arial"/>
              </a:rPr>
              <a:t>STAR</a:t>
            </a:r>
            <a:r>
              <a:rPr sz="2400" i="1" spc="-125" dirty="0">
                <a:latin typeface="Arial"/>
                <a:cs typeface="Arial"/>
              </a:rPr>
              <a:t> </a:t>
            </a:r>
            <a:r>
              <a:rPr sz="2400" i="1" spc="-155" dirty="0">
                <a:latin typeface="Arial"/>
                <a:cs typeface="Arial"/>
              </a:rPr>
              <a:t>genome</a:t>
            </a:r>
            <a:r>
              <a:rPr sz="2400" i="1" spc="-130" dirty="0">
                <a:latin typeface="Arial"/>
                <a:cs typeface="Arial"/>
              </a:rPr>
              <a:t> </a:t>
            </a:r>
            <a:r>
              <a:rPr sz="2400" i="1" spc="-105" dirty="0">
                <a:latin typeface="Arial"/>
                <a:cs typeface="Arial"/>
              </a:rPr>
              <a:t>index!</a:t>
            </a:r>
            <a:endParaRPr sz="2400">
              <a:latin typeface="Arial"/>
              <a:cs typeface="Arial"/>
            </a:endParaRPr>
          </a:p>
        </p:txBody>
      </p:sp>
    </p:spTree>
    <p:extLst>
      <p:ext uri="{BB962C8B-B14F-4D97-AF65-F5344CB8AC3E}">
        <p14:creationId xmlns:p14="http://schemas.microsoft.com/office/powerpoint/2010/main" val="2706717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21218" y="0"/>
            <a:ext cx="6904990" cy="695960"/>
          </a:xfrm>
          <a:prstGeom prst="rect">
            <a:avLst/>
          </a:prstGeom>
        </p:spPr>
        <p:txBody>
          <a:bodyPr vert="horz" wrap="square" lIns="0" tIns="12700" rIns="0" bIns="0" rtlCol="0">
            <a:spAutoFit/>
          </a:bodyPr>
          <a:lstStyle/>
          <a:p>
            <a:pPr marL="12700">
              <a:lnSpc>
                <a:spcPct val="100000"/>
              </a:lnSpc>
              <a:spcBef>
                <a:spcPts val="100"/>
              </a:spcBef>
            </a:pPr>
            <a:r>
              <a:rPr spc="-140" dirty="0"/>
              <a:t>STAR</a:t>
            </a:r>
            <a:r>
              <a:rPr spc="-10" dirty="0"/>
              <a:t> </a:t>
            </a:r>
            <a:r>
              <a:rPr spc="-30" dirty="0"/>
              <a:t>genome</a:t>
            </a:r>
            <a:r>
              <a:rPr spc="5" dirty="0"/>
              <a:t> </a:t>
            </a:r>
            <a:r>
              <a:rPr spc="-50" dirty="0"/>
              <a:t>index</a:t>
            </a:r>
            <a:r>
              <a:rPr spc="-10" dirty="0"/>
              <a:t> </a:t>
            </a:r>
            <a:r>
              <a:rPr spc="-40" dirty="0"/>
              <a:t>(database)</a:t>
            </a:r>
          </a:p>
        </p:txBody>
      </p:sp>
      <p:sp>
        <p:nvSpPr>
          <p:cNvPr id="3" name="object 3"/>
          <p:cNvSpPr txBox="1"/>
          <p:nvPr/>
        </p:nvSpPr>
        <p:spPr>
          <a:xfrm>
            <a:off x="307340" y="737107"/>
            <a:ext cx="8172450" cy="5088255"/>
          </a:xfrm>
          <a:prstGeom prst="rect">
            <a:avLst/>
          </a:prstGeom>
        </p:spPr>
        <p:txBody>
          <a:bodyPr vert="horz" wrap="square" lIns="0" tIns="104140" rIns="0" bIns="0" rtlCol="0">
            <a:spAutoFit/>
          </a:bodyPr>
          <a:lstStyle/>
          <a:p>
            <a:pPr marL="241300" indent="-228600">
              <a:lnSpc>
                <a:spcPct val="100000"/>
              </a:lnSpc>
              <a:spcBef>
                <a:spcPts val="820"/>
              </a:spcBef>
              <a:buFont typeface="Arial"/>
              <a:buChar char="•"/>
              <a:tabLst>
                <a:tab pos="241300" algn="l"/>
              </a:tabLst>
            </a:pPr>
            <a:r>
              <a:rPr sz="2400" spc="-25" dirty="0">
                <a:latin typeface="Calibri"/>
                <a:cs typeface="Calibri"/>
              </a:rPr>
              <a:t>Created</a:t>
            </a:r>
            <a:r>
              <a:rPr sz="2400" spc="-5" dirty="0">
                <a:latin typeface="Calibri"/>
                <a:cs typeface="Calibri"/>
              </a:rPr>
              <a:t> </a:t>
            </a:r>
            <a:r>
              <a:rPr sz="2400" spc="-35" dirty="0">
                <a:latin typeface="Calibri"/>
                <a:cs typeface="Calibri"/>
              </a:rPr>
              <a:t>from</a:t>
            </a:r>
            <a:r>
              <a:rPr sz="2400" dirty="0">
                <a:latin typeface="Calibri"/>
                <a:cs typeface="Calibri"/>
              </a:rPr>
              <a:t> </a:t>
            </a:r>
            <a:r>
              <a:rPr sz="2400" spc="-15" dirty="0">
                <a:latin typeface="Calibri"/>
                <a:cs typeface="Calibri"/>
              </a:rPr>
              <a:t>the</a:t>
            </a:r>
            <a:r>
              <a:rPr sz="2400" spc="-5" dirty="0">
                <a:latin typeface="Calibri"/>
                <a:cs typeface="Calibri"/>
              </a:rPr>
              <a:t> </a:t>
            </a:r>
            <a:r>
              <a:rPr sz="2400" spc="-90" dirty="0">
                <a:latin typeface="Calibri"/>
                <a:cs typeface="Calibri"/>
              </a:rPr>
              <a:t>FASTA</a:t>
            </a:r>
            <a:r>
              <a:rPr sz="2400" spc="-10" dirty="0">
                <a:latin typeface="Calibri"/>
                <a:cs typeface="Calibri"/>
              </a:rPr>
              <a:t> </a:t>
            </a:r>
            <a:r>
              <a:rPr sz="2400" spc="-30" dirty="0">
                <a:latin typeface="Calibri"/>
                <a:cs typeface="Calibri"/>
              </a:rPr>
              <a:t>&amp;</a:t>
            </a:r>
            <a:r>
              <a:rPr sz="2400" dirty="0">
                <a:latin typeface="Calibri"/>
                <a:cs typeface="Calibri"/>
              </a:rPr>
              <a:t> </a:t>
            </a:r>
            <a:r>
              <a:rPr sz="2400" spc="-15" dirty="0">
                <a:latin typeface="Calibri"/>
                <a:cs typeface="Calibri"/>
              </a:rPr>
              <a:t>GTF</a:t>
            </a:r>
            <a:r>
              <a:rPr sz="2400" spc="-10" dirty="0">
                <a:latin typeface="Calibri"/>
                <a:cs typeface="Calibri"/>
              </a:rPr>
              <a:t> </a:t>
            </a:r>
            <a:r>
              <a:rPr sz="2400" spc="-25" dirty="0">
                <a:latin typeface="Calibri"/>
                <a:cs typeface="Calibri"/>
              </a:rPr>
              <a:t>files</a:t>
            </a:r>
            <a:r>
              <a:rPr sz="2400" spc="-10" dirty="0">
                <a:latin typeface="Calibri"/>
                <a:cs typeface="Calibri"/>
              </a:rPr>
              <a:t> </a:t>
            </a:r>
            <a:r>
              <a:rPr sz="2400" spc="-25" dirty="0">
                <a:latin typeface="Calibri"/>
                <a:cs typeface="Calibri"/>
              </a:rPr>
              <a:t>downloaded</a:t>
            </a:r>
            <a:r>
              <a:rPr sz="2400" dirty="0">
                <a:latin typeface="Calibri"/>
                <a:cs typeface="Calibri"/>
              </a:rPr>
              <a:t> </a:t>
            </a:r>
            <a:r>
              <a:rPr sz="2400" spc="-35" dirty="0">
                <a:latin typeface="Calibri"/>
                <a:cs typeface="Calibri"/>
              </a:rPr>
              <a:t>from</a:t>
            </a:r>
            <a:r>
              <a:rPr sz="2400" dirty="0">
                <a:latin typeface="Calibri"/>
                <a:cs typeface="Calibri"/>
              </a:rPr>
              <a:t> </a:t>
            </a:r>
            <a:r>
              <a:rPr sz="2400" spc="-15" dirty="0">
                <a:latin typeface="Calibri"/>
                <a:cs typeface="Calibri"/>
              </a:rPr>
              <a:t>Ensembl</a:t>
            </a:r>
            <a:endParaRPr sz="2400">
              <a:latin typeface="Calibri"/>
              <a:cs typeface="Calibri"/>
            </a:endParaRPr>
          </a:p>
          <a:p>
            <a:pPr marL="241300" indent="-228600">
              <a:lnSpc>
                <a:spcPct val="100000"/>
              </a:lnSpc>
              <a:spcBef>
                <a:spcPts val="720"/>
              </a:spcBef>
              <a:buFont typeface="Arial"/>
              <a:buChar char="•"/>
              <a:tabLst>
                <a:tab pos="241300" algn="l"/>
              </a:tabLst>
            </a:pPr>
            <a:r>
              <a:rPr sz="2400" spc="-20" dirty="0">
                <a:latin typeface="Calibri"/>
                <a:cs typeface="Calibri"/>
              </a:rPr>
              <a:t>Commands:</a:t>
            </a:r>
            <a:endParaRPr sz="2400">
              <a:latin typeface="Calibri"/>
              <a:cs typeface="Calibri"/>
            </a:endParaRPr>
          </a:p>
          <a:p>
            <a:pPr marL="12700">
              <a:lnSpc>
                <a:spcPct val="100000"/>
              </a:lnSpc>
              <a:spcBef>
                <a:spcPts val="120"/>
              </a:spcBef>
            </a:pPr>
            <a:r>
              <a:rPr sz="1800" spc="-10" dirty="0">
                <a:solidFill>
                  <a:srgbClr val="C00000"/>
                </a:solidFill>
                <a:latin typeface="Courier"/>
                <a:cs typeface="Courier"/>
              </a:rPr>
              <a:t>module</a:t>
            </a:r>
            <a:r>
              <a:rPr sz="1800" spc="-50" dirty="0">
                <a:solidFill>
                  <a:srgbClr val="C00000"/>
                </a:solidFill>
                <a:latin typeface="Courier"/>
                <a:cs typeface="Courier"/>
              </a:rPr>
              <a:t> </a:t>
            </a:r>
            <a:r>
              <a:rPr sz="1800" spc="-10" dirty="0">
                <a:solidFill>
                  <a:srgbClr val="C00000"/>
                </a:solidFill>
                <a:latin typeface="Courier"/>
                <a:cs typeface="Courier"/>
              </a:rPr>
              <a:t>load</a:t>
            </a:r>
            <a:r>
              <a:rPr sz="1800" spc="-45" dirty="0">
                <a:solidFill>
                  <a:srgbClr val="C00000"/>
                </a:solidFill>
                <a:latin typeface="Courier"/>
                <a:cs typeface="Courier"/>
              </a:rPr>
              <a:t> </a:t>
            </a:r>
            <a:r>
              <a:rPr sz="1800" spc="-10" dirty="0">
                <a:solidFill>
                  <a:srgbClr val="C00000"/>
                </a:solidFill>
                <a:latin typeface="Courier"/>
                <a:cs typeface="Courier"/>
              </a:rPr>
              <a:t>STAR</a:t>
            </a:r>
            <a:endParaRPr sz="1800">
              <a:latin typeface="Courier"/>
              <a:cs typeface="Courier"/>
            </a:endParaRPr>
          </a:p>
          <a:p>
            <a:pPr>
              <a:lnSpc>
                <a:spcPct val="100000"/>
              </a:lnSpc>
              <a:spcBef>
                <a:spcPts val="35"/>
              </a:spcBef>
            </a:pPr>
            <a:endParaRPr sz="2050">
              <a:latin typeface="Courier"/>
              <a:cs typeface="Courier"/>
            </a:endParaRPr>
          </a:p>
          <a:p>
            <a:pPr marL="12700" marR="96520">
              <a:lnSpc>
                <a:spcPts val="1920"/>
              </a:lnSpc>
            </a:pPr>
            <a:r>
              <a:rPr sz="1800" b="1" spc="-10" dirty="0">
                <a:solidFill>
                  <a:srgbClr val="C00000"/>
                </a:solidFill>
                <a:latin typeface="Courier"/>
                <a:cs typeface="Courier"/>
              </a:rPr>
              <a:t>fasta_file=</a:t>
            </a:r>
            <a:r>
              <a:rPr sz="1800" spc="-10" dirty="0">
                <a:solidFill>
                  <a:srgbClr val="C00000"/>
                </a:solidFill>
                <a:latin typeface="Courier"/>
                <a:cs typeface="Courier"/>
              </a:rPr>
              <a:t>./Mus_musculus.GRCm38.dna_sm.primary_assembly.fa </a:t>
            </a:r>
            <a:r>
              <a:rPr sz="1800" spc="-1070" dirty="0">
                <a:solidFill>
                  <a:srgbClr val="C00000"/>
                </a:solidFill>
                <a:latin typeface="Courier"/>
                <a:cs typeface="Courier"/>
              </a:rPr>
              <a:t> </a:t>
            </a:r>
            <a:r>
              <a:rPr sz="1800" b="1" spc="-10" dirty="0">
                <a:solidFill>
                  <a:srgbClr val="C00000"/>
                </a:solidFill>
                <a:latin typeface="Courier"/>
                <a:cs typeface="Courier"/>
              </a:rPr>
              <a:t>gtf_file</a:t>
            </a:r>
            <a:r>
              <a:rPr sz="1800" spc="-10" dirty="0">
                <a:solidFill>
                  <a:srgbClr val="C00000"/>
                </a:solidFill>
                <a:latin typeface="Courier"/>
                <a:cs typeface="Courier"/>
              </a:rPr>
              <a:t>=./Mus_musculus.GRCm38.98.gtf</a:t>
            </a:r>
            <a:endParaRPr sz="1800">
              <a:latin typeface="Courier"/>
              <a:cs typeface="Courier"/>
            </a:endParaRPr>
          </a:p>
          <a:p>
            <a:pPr marL="12700">
              <a:lnSpc>
                <a:spcPts val="1775"/>
              </a:lnSpc>
            </a:pPr>
            <a:r>
              <a:rPr sz="1800" spc="-10" dirty="0">
                <a:solidFill>
                  <a:srgbClr val="C00000"/>
                </a:solidFill>
                <a:latin typeface="Courier"/>
                <a:cs typeface="Courier"/>
              </a:rPr>
              <a:t>mkdir</a:t>
            </a:r>
            <a:r>
              <a:rPr sz="1800" spc="-75" dirty="0">
                <a:solidFill>
                  <a:srgbClr val="C00000"/>
                </a:solidFill>
                <a:latin typeface="Courier"/>
                <a:cs typeface="Courier"/>
              </a:rPr>
              <a:t> </a:t>
            </a:r>
            <a:r>
              <a:rPr sz="1800" spc="-10" dirty="0">
                <a:solidFill>
                  <a:srgbClr val="C00000"/>
                </a:solidFill>
                <a:latin typeface="Courier"/>
                <a:cs typeface="Courier"/>
              </a:rPr>
              <a:t>star_db</a:t>
            </a:r>
            <a:endParaRPr sz="1800">
              <a:latin typeface="Courier"/>
              <a:cs typeface="Courier"/>
            </a:endParaRPr>
          </a:p>
          <a:p>
            <a:pPr marL="12700">
              <a:lnSpc>
                <a:spcPts val="2030"/>
              </a:lnSpc>
              <a:spcBef>
                <a:spcPts val="1535"/>
              </a:spcBef>
            </a:pPr>
            <a:r>
              <a:rPr sz="1800" b="1" spc="-10" dirty="0">
                <a:solidFill>
                  <a:srgbClr val="C00000"/>
                </a:solidFill>
                <a:latin typeface="Courier"/>
                <a:cs typeface="Courier"/>
              </a:rPr>
              <a:t>STAR</a:t>
            </a:r>
            <a:r>
              <a:rPr sz="1800" b="1" spc="-75" dirty="0">
                <a:solidFill>
                  <a:srgbClr val="C00000"/>
                </a:solidFill>
                <a:latin typeface="Courier"/>
                <a:cs typeface="Courier"/>
              </a:rPr>
              <a:t> </a:t>
            </a:r>
            <a:r>
              <a:rPr sz="1800" dirty="0">
                <a:solidFill>
                  <a:srgbClr val="C00000"/>
                </a:solidFill>
                <a:latin typeface="Courier"/>
                <a:cs typeface="Courier"/>
              </a:rPr>
              <a:t>\</a:t>
            </a:r>
            <a:endParaRPr sz="1800">
              <a:latin typeface="Courier"/>
              <a:cs typeface="Courier"/>
            </a:endParaRPr>
          </a:p>
          <a:p>
            <a:pPr marL="558800">
              <a:lnSpc>
                <a:spcPts val="1895"/>
              </a:lnSpc>
            </a:pPr>
            <a:r>
              <a:rPr sz="1800" b="1" spc="-10" dirty="0">
                <a:solidFill>
                  <a:srgbClr val="C00000"/>
                </a:solidFill>
                <a:latin typeface="Courier"/>
                <a:cs typeface="Courier"/>
              </a:rPr>
              <a:t>--runMode</a:t>
            </a:r>
            <a:r>
              <a:rPr sz="1800" b="1" spc="-50" dirty="0">
                <a:solidFill>
                  <a:srgbClr val="C00000"/>
                </a:solidFill>
                <a:latin typeface="Courier"/>
                <a:cs typeface="Courier"/>
              </a:rPr>
              <a:t> </a:t>
            </a:r>
            <a:r>
              <a:rPr sz="1800" b="1" spc="-10" dirty="0">
                <a:solidFill>
                  <a:srgbClr val="C00000"/>
                </a:solidFill>
                <a:latin typeface="Courier"/>
                <a:cs typeface="Courier"/>
              </a:rPr>
              <a:t>genomeGenerate</a:t>
            </a:r>
            <a:r>
              <a:rPr sz="1800" b="1" spc="-40" dirty="0">
                <a:solidFill>
                  <a:srgbClr val="C00000"/>
                </a:solidFill>
                <a:latin typeface="Courier"/>
                <a:cs typeface="Courier"/>
              </a:rPr>
              <a:t> </a:t>
            </a:r>
            <a:r>
              <a:rPr sz="1800" dirty="0">
                <a:solidFill>
                  <a:srgbClr val="C00000"/>
                </a:solidFill>
                <a:latin typeface="Courier"/>
                <a:cs typeface="Courier"/>
              </a:rPr>
              <a:t>\</a:t>
            </a:r>
            <a:endParaRPr sz="1800">
              <a:latin typeface="Courier"/>
              <a:cs typeface="Courier"/>
            </a:endParaRPr>
          </a:p>
          <a:p>
            <a:pPr marL="558800">
              <a:lnSpc>
                <a:spcPts val="1850"/>
              </a:lnSpc>
            </a:pPr>
            <a:r>
              <a:rPr sz="1800" spc="-10" dirty="0">
                <a:solidFill>
                  <a:srgbClr val="C00000"/>
                </a:solidFill>
                <a:latin typeface="Courier"/>
                <a:cs typeface="Courier"/>
              </a:rPr>
              <a:t>--genomeFastaFiles</a:t>
            </a:r>
            <a:r>
              <a:rPr sz="1800" spc="-45" dirty="0">
                <a:solidFill>
                  <a:srgbClr val="C00000"/>
                </a:solidFill>
                <a:latin typeface="Courier"/>
                <a:cs typeface="Courier"/>
              </a:rPr>
              <a:t> </a:t>
            </a:r>
            <a:r>
              <a:rPr sz="1800" spc="-10" dirty="0">
                <a:solidFill>
                  <a:srgbClr val="C00000"/>
                </a:solidFill>
                <a:latin typeface="Courier"/>
                <a:cs typeface="Courier"/>
              </a:rPr>
              <a:t>$fasta_file</a:t>
            </a:r>
            <a:r>
              <a:rPr sz="1800" spc="-40" dirty="0">
                <a:solidFill>
                  <a:srgbClr val="C00000"/>
                </a:solidFill>
                <a:latin typeface="Courier"/>
                <a:cs typeface="Courier"/>
              </a:rPr>
              <a:t> </a:t>
            </a:r>
            <a:r>
              <a:rPr sz="1800" dirty="0">
                <a:solidFill>
                  <a:srgbClr val="C00000"/>
                </a:solidFill>
                <a:latin typeface="Courier"/>
                <a:cs typeface="Courier"/>
              </a:rPr>
              <a:t>\</a:t>
            </a:r>
            <a:endParaRPr sz="1800">
              <a:latin typeface="Courier"/>
              <a:cs typeface="Courier"/>
            </a:endParaRPr>
          </a:p>
          <a:p>
            <a:pPr marL="558800">
              <a:lnSpc>
                <a:spcPts val="1850"/>
              </a:lnSpc>
            </a:pPr>
            <a:r>
              <a:rPr sz="1800" spc="-10" dirty="0">
                <a:solidFill>
                  <a:srgbClr val="C00000"/>
                </a:solidFill>
                <a:latin typeface="Courier"/>
                <a:cs typeface="Courier"/>
              </a:rPr>
              <a:t>--sjdbGTFfile</a:t>
            </a:r>
            <a:r>
              <a:rPr sz="1800" spc="-45" dirty="0">
                <a:solidFill>
                  <a:srgbClr val="C00000"/>
                </a:solidFill>
                <a:latin typeface="Courier"/>
                <a:cs typeface="Courier"/>
              </a:rPr>
              <a:t> </a:t>
            </a:r>
            <a:r>
              <a:rPr sz="1800" spc="-10" dirty="0">
                <a:solidFill>
                  <a:srgbClr val="C00000"/>
                </a:solidFill>
                <a:latin typeface="Courier"/>
                <a:cs typeface="Courier"/>
              </a:rPr>
              <a:t>$gtf_file</a:t>
            </a:r>
            <a:r>
              <a:rPr sz="1800" spc="-45" dirty="0">
                <a:solidFill>
                  <a:srgbClr val="C00000"/>
                </a:solidFill>
                <a:latin typeface="Courier"/>
                <a:cs typeface="Courier"/>
              </a:rPr>
              <a:t> </a:t>
            </a:r>
            <a:r>
              <a:rPr sz="1800" dirty="0">
                <a:solidFill>
                  <a:srgbClr val="C00000"/>
                </a:solidFill>
                <a:latin typeface="Courier"/>
                <a:cs typeface="Courier"/>
              </a:rPr>
              <a:t>\</a:t>
            </a:r>
            <a:endParaRPr sz="1800">
              <a:latin typeface="Courier"/>
              <a:cs typeface="Courier"/>
            </a:endParaRPr>
          </a:p>
          <a:p>
            <a:pPr marL="558800">
              <a:lnSpc>
                <a:spcPts val="2030"/>
              </a:lnSpc>
            </a:pPr>
            <a:r>
              <a:rPr sz="1800" spc="-10" dirty="0">
                <a:solidFill>
                  <a:srgbClr val="C00000"/>
                </a:solidFill>
                <a:latin typeface="Courier"/>
                <a:cs typeface="Courier"/>
              </a:rPr>
              <a:t>--genomeDir</a:t>
            </a:r>
            <a:r>
              <a:rPr sz="1800" spc="-60" dirty="0">
                <a:solidFill>
                  <a:srgbClr val="C00000"/>
                </a:solidFill>
                <a:latin typeface="Courier"/>
                <a:cs typeface="Courier"/>
              </a:rPr>
              <a:t> </a:t>
            </a:r>
            <a:r>
              <a:rPr sz="1800" spc="-10" dirty="0">
                <a:solidFill>
                  <a:srgbClr val="C00000"/>
                </a:solidFill>
                <a:latin typeface="Courier"/>
                <a:cs typeface="Courier"/>
              </a:rPr>
              <a:t>./star_db/</a:t>
            </a:r>
            <a:endParaRPr sz="1800">
              <a:latin typeface="Courier"/>
              <a:cs typeface="Courier"/>
            </a:endParaRPr>
          </a:p>
          <a:p>
            <a:pPr marL="241300" indent="-228600">
              <a:lnSpc>
                <a:spcPct val="100000"/>
              </a:lnSpc>
              <a:spcBef>
                <a:spcPts val="459"/>
              </a:spcBef>
              <a:buFont typeface="Arial"/>
              <a:buChar char="•"/>
              <a:tabLst>
                <a:tab pos="241300" algn="l"/>
              </a:tabLst>
            </a:pPr>
            <a:r>
              <a:rPr sz="2400" spc="-25" dirty="0">
                <a:latin typeface="Calibri"/>
                <a:cs typeface="Calibri"/>
              </a:rPr>
              <a:t>Submitted</a:t>
            </a:r>
            <a:r>
              <a:rPr sz="2400" spc="-10" dirty="0">
                <a:latin typeface="Calibri"/>
                <a:cs typeface="Calibri"/>
              </a:rPr>
              <a:t> </a:t>
            </a:r>
            <a:r>
              <a:rPr sz="2400" spc="-20" dirty="0">
                <a:latin typeface="Calibri"/>
                <a:cs typeface="Calibri"/>
              </a:rPr>
              <a:t>as</a:t>
            </a:r>
            <a:r>
              <a:rPr sz="2400" spc="-10" dirty="0">
                <a:latin typeface="Calibri"/>
                <a:cs typeface="Calibri"/>
              </a:rPr>
              <a:t> </a:t>
            </a:r>
            <a:r>
              <a:rPr sz="2400" spc="-20" dirty="0">
                <a:latin typeface="Calibri"/>
                <a:cs typeface="Calibri"/>
              </a:rPr>
              <a:t>a</a:t>
            </a:r>
            <a:r>
              <a:rPr sz="2400" spc="-15" dirty="0">
                <a:latin typeface="Calibri"/>
                <a:cs typeface="Calibri"/>
              </a:rPr>
              <a:t> grid</a:t>
            </a:r>
            <a:r>
              <a:rPr sz="2400" spc="-5" dirty="0">
                <a:latin typeface="Calibri"/>
                <a:cs typeface="Calibri"/>
              </a:rPr>
              <a:t> </a:t>
            </a:r>
            <a:r>
              <a:rPr sz="2400" spc="-25" dirty="0">
                <a:latin typeface="Calibri"/>
                <a:cs typeface="Calibri"/>
              </a:rPr>
              <a:t>job</a:t>
            </a:r>
            <a:r>
              <a:rPr sz="2400" spc="-5" dirty="0">
                <a:latin typeface="Calibri"/>
                <a:cs typeface="Calibri"/>
              </a:rPr>
              <a:t> </a:t>
            </a:r>
            <a:r>
              <a:rPr sz="2400" spc="-30" dirty="0">
                <a:latin typeface="Calibri"/>
                <a:cs typeface="Calibri"/>
              </a:rPr>
              <a:t>with</a:t>
            </a:r>
            <a:r>
              <a:rPr sz="2400" spc="-10" dirty="0">
                <a:latin typeface="Calibri"/>
                <a:cs typeface="Calibri"/>
              </a:rPr>
              <a:t> 92G</a:t>
            </a:r>
            <a:r>
              <a:rPr sz="2400" spc="-15" dirty="0">
                <a:latin typeface="Calibri"/>
                <a:cs typeface="Calibri"/>
              </a:rPr>
              <a:t> </a:t>
            </a:r>
            <a:r>
              <a:rPr sz="2400" spc="-20" dirty="0">
                <a:latin typeface="Calibri"/>
                <a:cs typeface="Calibri"/>
              </a:rPr>
              <a:t>memory</a:t>
            </a:r>
            <a:endParaRPr sz="2400">
              <a:latin typeface="Calibri"/>
              <a:cs typeface="Calibri"/>
            </a:endParaRPr>
          </a:p>
          <a:p>
            <a:pPr marL="241300" indent="-228600">
              <a:lnSpc>
                <a:spcPts val="2735"/>
              </a:lnSpc>
              <a:spcBef>
                <a:spcPts val="720"/>
              </a:spcBef>
              <a:buFont typeface="Arial"/>
              <a:buChar char="•"/>
              <a:tabLst>
                <a:tab pos="241300" algn="l"/>
              </a:tabLst>
            </a:pPr>
            <a:r>
              <a:rPr sz="2400" b="1" i="1" spc="-185" dirty="0">
                <a:latin typeface="Arial-BoldItalicMT"/>
                <a:cs typeface="Arial-BoldItalicMT"/>
              </a:rPr>
              <a:t>Al</a:t>
            </a:r>
            <a:r>
              <a:rPr sz="2400" b="1" i="1" spc="-85" dirty="0">
                <a:latin typeface="Arial-BoldItalicMT"/>
                <a:cs typeface="Arial-BoldItalicMT"/>
              </a:rPr>
              <a:t>r</a:t>
            </a:r>
            <a:r>
              <a:rPr sz="2400" b="1" i="1" spc="-165" dirty="0">
                <a:latin typeface="Arial-BoldItalicMT"/>
                <a:cs typeface="Arial-BoldItalicMT"/>
              </a:rPr>
              <a:t>ead</a:t>
            </a:r>
            <a:r>
              <a:rPr sz="2400" b="1" i="1" spc="-155" dirty="0">
                <a:latin typeface="Arial-BoldItalicMT"/>
                <a:cs typeface="Arial-BoldItalicMT"/>
              </a:rPr>
              <a:t>y</a:t>
            </a:r>
            <a:r>
              <a:rPr sz="2400" b="1" i="1" spc="-135" dirty="0">
                <a:latin typeface="Arial-BoldItalicMT"/>
                <a:cs typeface="Arial-BoldItalicMT"/>
              </a:rPr>
              <a:t> </a:t>
            </a:r>
            <a:r>
              <a:rPr sz="2400" b="1" i="1" spc="-204" dirty="0">
                <a:latin typeface="Arial-BoldItalicMT"/>
                <a:cs typeface="Arial-BoldItalicMT"/>
              </a:rPr>
              <a:t>do</a:t>
            </a:r>
            <a:r>
              <a:rPr sz="2400" b="1" i="1" spc="-210" dirty="0">
                <a:latin typeface="Arial-BoldItalicMT"/>
                <a:cs typeface="Arial-BoldItalicMT"/>
              </a:rPr>
              <a:t>n</a:t>
            </a:r>
            <a:r>
              <a:rPr sz="2400" b="1" i="1" spc="-114" dirty="0">
                <a:latin typeface="Arial-BoldItalicMT"/>
                <a:cs typeface="Arial-BoldItalicMT"/>
              </a:rPr>
              <a:t>e</a:t>
            </a:r>
            <a:r>
              <a:rPr sz="2400" b="1" i="1" spc="-65" dirty="0">
                <a:latin typeface="Arial-BoldItalicMT"/>
                <a:cs typeface="Arial-BoldItalicMT"/>
              </a:rPr>
              <a:t>!</a:t>
            </a:r>
            <a:r>
              <a:rPr sz="2400" b="1" i="1" spc="-20" dirty="0">
                <a:latin typeface="Arial-BoldItalicMT"/>
                <a:cs typeface="Arial-BoldItalicMT"/>
              </a:rPr>
              <a:t>!</a:t>
            </a:r>
            <a:endParaRPr sz="2400">
              <a:latin typeface="Arial-BoldItalicMT"/>
              <a:cs typeface="Arial-BoldItalicMT"/>
            </a:endParaRPr>
          </a:p>
          <a:p>
            <a:pPr marL="241300">
              <a:lnSpc>
                <a:spcPts val="2640"/>
              </a:lnSpc>
            </a:pPr>
            <a:r>
              <a:rPr sz="2400" spc="-15" dirty="0">
                <a:latin typeface="Calibri"/>
                <a:cs typeface="Calibri"/>
              </a:rPr>
              <a:t>The</a:t>
            </a:r>
            <a:r>
              <a:rPr sz="2400" spc="-10" dirty="0">
                <a:latin typeface="Calibri"/>
                <a:cs typeface="Calibri"/>
              </a:rPr>
              <a:t> </a:t>
            </a:r>
            <a:r>
              <a:rPr sz="2400" spc="-75" dirty="0">
                <a:latin typeface="Calibri"/>
                <a:cs typeface="Calibri"/>
              </a:rPr>
              <a:t>STAR</a:t>
            </a:r>
            <a:r>
              <a:rPr sz="2400" spc="-15" dirty="0">
                <a:latin typeface="Calibri"/>
                <a:cs typeface="Calibri"/>
              </a:rPr>
              <a:t> </a:t>
            </a:r>
            <a:r>
              <a:rPr sz="2400" spc="-20" dirty="0">
                <a:latin typeface="Calibri"/>
                <a:cs typeface="Calibri"/>
              </a:rPr>
              <a:t>genome</a:t>
            </a:r>
            <a:r>
              <a:rPr sz="2400" spc="-5" dirty="0">
                <a:latin typeface="Calibri"/>
                <a:cs typeface="Calibri"/>
              </a:rPr>
              <a:t> </a:t>
            </a:r>
            <a:r>
              <a:rPr sz="2400" spc="-30" dirty="0">
                <a:latin typeface="Calibri"/>
                <a:cs typeface="Calibri"/>
              </a:rPr>
              <a:t>database</a:t>
            </a:r>
            <a:r>
              <a:rPr sz="2400" spc="-10" dirty="0">
                <a:latin typeface="Calibri"/>
                <a:cs typeface="Calibri"/>
              </a:rPr>
              <a:t> </a:t>
            </a:r>
            <a:r>
              <a:rPr sz="2400" spc="-25" dirty="0">
                <a:latin typeface="Calibri"/>
                <a:cs typeface="Calibri"/>
              </a:rPr>
              <a:t>is</a:t>
            </a:r>
            <a:r>
              <a:rPr sz="2400" spc="-10" dirty="0">
                <a:latin typeface="Calibri"/>
                <a:cs typeface="Calibri"/>
              </a:rPr>
              <a:t> </a:t>
            </a:r>
            <a:r>
              <a:rPr sz="2400" spc="-20" dirty="0">
                <a:latin typeface="Calibri"/>
                <a:cs typeface="Calibri"/>
              </a:rPr>
              <a:t>in:</a:t>
            </a:r>
            <a:endParaRPr sz="2400">
              <a:latin typeface="Calibri"/>
              <a:cs typeface="Calibri"/>
            </a:endParaRPr>
          </a:p>
          <a:p>
            <a:pPr marL="241300">
              <a:lnSpc>
                <a:spcPts val="2065"/>
              </a:lnSpc>
            </a:pPr>
            <a:r>
              <a:rPr sz="1800" spc="-10" dirty="0">
                <a:solidFill>
                  <a:srgbClr val="C00000"/>
                </a:solidFill>
                <a:latin typeface="Courier"/>
                <a:cs typeface="Courier"/>
              </a:rPr>
              <a:t>/u/project/scampbel/nrochett/GENOMES/m38p6.M22/e98/star_db</a:t>
            </a:r>
            <a:endParaRPr sz="1800">
              <a:latin typeface="Courier"/>
              <a:cs typeface="Courier"/>
            </a:endParaRPr>
          </a:p>
        </p:txBody>
      </p:sp>
    </p:spTree>
    <p:extLst>
      <p:ext uri="{BB962C8B-B14F-4D97-AF65-F5344CB8AC3E}">
        <p14:creationId xmlns:p14="http://schemas.microsoft.com/office/powerpoint/2010/main" val="2540811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55648" y="0"/>
            <a:ext cx="5630545" cy="695960"/>
          </a:xfrm>
          <a:prstGeom prst="rect">
            <a:avLst/>
          </a:prstGeom>
        </p:spPr>
        <p:txBody>
          <a:bodyPr vert="horz" wrap="square" lIns="0" tIns="12700" rIns="0" bIns="0" rtlCol="0">
            <a:spAutoFit/>
          </a:bodyPr>
          <a:lstStyle/>
          <a:p>
            <a:pPr marL="12700">
              <a:lnSpc>
                <a:spcPct val="100000"/>
              </a:lnSpc>
              <a:spcBef>
                <a:spcPts val="100"/>
              </a:spcBef>
            </a:pPr>
            <a:r>
              <a:rPr spc="-30" dirty="0"/>
              <a:t>Using</a:t>
            </a:r>
            <a:r>
              <a:rPr spc="-10" dirty="0"/>
              <a:t> </a:t>
            </a:r>
            <a:r>
              <a:rPr spc="-140" dirty="0"/>
              <a:t>STAR</a:t>
            </a:r>
            <a:r>
              <a:rPr spc="-5" dirty="0"/>
              <a:t> </a:t>
            </a:r>
            <a:r>
              <a:rPr spc="-50" dirty="0"/>
              <a:t>to</a:t>
            </a:r>
            <a:r>
              <a:rPr spc="-5" dirty="0"/>
              <a:t> </a:t>
            </a:r>
            <a:r>
              <a:rPr spc="-35" dirty="0"/>
              <a:t>align</a:t>
            </a:r>
            <a:r>
              <a:rPr dirty="0"/>
              <a:t> </a:t>
            </a:r>
            <a:r>
              <a:rPr spc="-40" dirty="0"/>
              <a:t>reads</a:t>
            </a:r>
          </a:p>
        </p:txBody>
      </p:sp>
      <p:sp>
        <p:nvSpPr>
          <p:cNvPr id="3" name="object 3"/>
          <p:cNvSpPr txBox="1"/>
          <p:nvPr/>
        </p:nvSpPr>
        <p:spPr>
          <a:xfrm>
            <a:off x="707390" y="1099820"/>
            <a:ext cx="7672070" cy="5225415"/>
          </a:xfrm>
          <a:prstGeom prst="rect">
            <a:avLst/>
          </a:prstGeom>
        </p:spPr>
        <p:txBody>
          <a:bodyPr vert="horz" wrap="square" lIns="0" tIns="12700" rIns="0" bIns="0" rtlCol="0">
            <a:spAutoFit/>
          </a:bodyPr>
          <a:lstStyle/>
          <a:p>
            <a:pPr marL="241300" indent="-228600">
              <a:lnSpc>
                <a:spcPts val="2790"/>
              </a:lnSpc>
              <a:spcBef>
                <a:spcPts val="100"/>
              </a:spcBef>
              <a:buFont typeface="Arial"/>
              <a:buChar char="•"/>
              <a:tabLst>
                <a:tab pos="241300" algn="l"/>
              </a:tabLst>
            </a:pPr>
            <a:r>
              <a:rPr sz="2400" i="1" spc="-225" dirty="0">
                <a:latin typeface="Arial"/>
                <a:cs typeface="Arial"/>
              </a:rPr>
              <a:t>T</a:t>
            </a:r>
            <a:r>
              <a:rPr sz="2400" i="1" spc="-210" dirty="0">
                <a:latin typeface="Arial"/>
                <a:cs typeface="Arial"/>
              </a:rPr>
              <a:t>he</a:t>
            </a:r>
            <a:r>
              <a:rPr sz="2400" i="1" spc="-135" dirty="0">
                <a:latin typeface="Arial"/>
                <a:cs typeface="Arial"/>
              </a:rPr>
              <a:t> </a:t>
            </a:r>
            <a:r>
              <a:rPr sz="2400" i="1" spc="-95" dirty="0">
                <a:latin typeface="Arial"/>
                <a:cs typeface="Arial"/>
              </a:rPr>
              <a:t>(</a:t>
            </a:r>
            <a:r>
              <a:rPr sz="2400" i="1" spc="-125" dirty="0">
                <a:latin typeface="Arial"/>
                <a:cs typeface="Arial"/>
              </a:rPr>
              <a:t>p</a:t>
            </a:r>
            <a:r>
              <a:rPr sz="2400" i="1" spc="10" dirty="0">
                <a:latin typeface="Arial"/>
                <a:cs typeface="Arial"/>
              </a:rPr>
              <a:t>r</a:t>
            </a:r>
            <a:r>
              <a:rPr sz="2400" i="1" spc="-225" dirty="0">
                <a:latin typeface="Arial"/>
                <a:cs typeface="Arial"/>
              </a:rPr>
              <a:t>e</a:t>
            </a:r>
            <a:r>
              <a:rPr sz="2400" i="1" spc="-170" dirty="0">
                <a:latin typeface="Arial"/>
                <a:cs typeface="Arial"/>
              </a:rPr>
              <a:t>v</a:t>
            </a:r>
            <a:r>
              <a:rPr sz="2400" i="1" spc="-15" dirty="0">
                <a:latin typeface="Arial"/>
                <a:cs typeface="Arial"/>
              </a:rPr>
              <a:t>i</a:t>
            </a:r>
            <a:r>
              <a:rPr sz="2400" i="1" spc="-130" dirty="0">
                <a:latin typeface="Arial"/>
                <a:cs typeface="Arial"/>
              </a:rPr>
              <a:t>o</a:t>
            </a:r>
            <a:r>
              <a:rPr sz="2400" i="1" spc="-125" dirty="0">
                <a:latin typeface="Arial"/>
                <a:cs typeface="Arial"/>
              </a:rPr>
              <a:t>u</a:t>
            </a:r>
            <a:r>
              <a:rPr sz="2400" i="1" spc="-280" dirty="0">
                <a:latin typeface="Arial"/>
                <a:cs typeface="Arial"/>
              </a:rPr>
              <a:t>s</a:t>
            </a:r>
            <a:r>
              <a:rPr sz="2400" i="1" spc="-15" dirty="0">
                <a:latin typeface="Arial"/>
                <a:cs typeface="Arial"/>
              </a:rPr>
              <a:t>l</a:t>
            </a:r>
            <a:r>
              <a:rPr sz="2400" i="1" spc="-160" dirty="0">
                <a:latin typeface="Arial"/>
                <a:cs typeface="Arial"/>
              </a:rPr>
              <a:t>y</a:t>
            </a:r>
            <a:r>
              <a:rPr sz="2400" i="1" spc="-135" dirty="0">
                <a:latin typeface="Arial"/>
                <a:cs typeface="Arial"/>
              </a:rPr>
              <a:t> </a:t>
            </a:r>
            <a:r>
              <a:rPr sz="2400" i="1" spc="-125" dirty="0">
                <a:latin typeface="Arial"/>
                <a:cs typeface="Arial"/>
              </a:rPr>
              <a:t>bu</a:t>
            </a:r>
            <a:r>
              <a:rPr sz="2400" i="1" spc="-15" dirty="0">
                <a:latin typeface="Arial"/>
                <a:cs typeface="Arial"/>
              </a:rPr>
              <a:t>il</a:t>
            </a:r>
            <a:r>
              <a:rPr sz="2400" i="1" spc="114" dirty="0">
                <a:latin typeface="Arial"/>
                <a:cs typeface="Arial"/>
              </a:rPr>
              <a:t>t</a:t>
            </a:r>
            <a:r>
              <a:rPr sz="2400" i="1" spc="-85" dirty="0">
                <a:latin typeface="Arial"/>
                <a:cs typeface="Arial"/>
              </a:rPr>
              <a:t>)</a:t>
            </a:r>
            <a:r>
              <a:rPr sz="2400" i="1" spc="-135" dirty="0">
                <a:latin typeface="Arial"/>
                <a:cs typeface="Arial"/>
              </a:rPr>
              <a:t> </a:t>
            </a:r>
            <a:r>
              <a:rPr sz="2400" i="1" spc="-540" dirty="0">
                <a:latin typeface="Arial"/>
                <a:cs typeface="Arial"/>
              </a:rPr>
              <a:t>S</a:t>
            </a:r>
            <a:r>
              <a:rPr sz="2400" i="1" spc="-490" dirty="0">
                <a:latin typeface="Arial"/>
                <a:cs typeface="Arial"/>
              </a:rPr>
              <a:t>T</a:t>
            </a:r>
            <a:r>
              <a:rPr sz="2400" i="1" spc="-254" dirty="0">
                <a:latin typeface="Arial"/>
                <a:cs typeface="Arial"/>
              </a:rPr>
              <a:t>A</a:t>
            </a:r>
            <a:r>
              <a:rPr sz="2400" i="1" spc="-459" dirty="0">
                <a:latin typeface="Arial"/>
                <a:cs typeface="Arial"/>
              </a:rPr>
              <a:t>R</a:t>
            </a:r>
            <a:r>
              <a:rPr sz="2400" i="1" spc="-135" dirty="0">
                <a:latin typeface="Arial"/>
                <a:cs typeface="Arial"/>
              </a:rPr>
              <a:t> </a:t>
            </a:r>
            <a:r>
              <a:rPr sz="2400" i="1" spc="-125" dirty="0">
                <a:latin typeface="Arial"/>
                <a:cs typeface="Arial"/>
              </a:rPr>
              <a:t>g</a:t>
            </a:r>
            <a:r>
              <a:rPr sz="2400" i="1" spc="-215" dirty="0">
                <a:latin typeface="Arial"/>
                <a:cs typeface="Arial"/>
              </a:rPr>
              <a:t>e</a:t>
            </a:r>
            <a:r>
              <a:rPr sz="2400" i="1" spc="-125" dirty="0">
                <a:latin typeface="Arial"/>
                <a:cs typeface="Arial"/>
              </a:rPr>
              <a:t>n</a:t>
            </a:r>
            <a:r>
              <a:rPr sz="2400" i="1" spc="-130" dirty="0">
                <a:latin typeface="Arial"/>
                <a:cs typeface="Arial"/>
              </a:rPr>
              <a:t>o</a:t>
            </a:r>
            <a:r>
              <a:rPr sz="2400" i="1" spc="-114" dirty="0">
                <a:latin typeface="Arial"/>
                <a:cs typeface="Arial"/>
              </a:rPr>
              <a:t>m</a:t>
            </a:r>
            <a:r>
              <a:rPr sz="2400" i="1" spc="-210" dirty="0">
                <a:latin typeface="Arial"/>
                <a:cs typeface="Arial"/>
              </a:rPr>
              <a:t>e</a:t>
            </a:r>
            <a:r>
              <a:rPr sz="2400" i="1" spc="-135" dirty="0">
                <a:latin typeface="Arial"/>
                <a:cs typeface="Arial"/>
              </a:rPr>
              <a:t> </a:t>
            </a:r>
            <a:r>
              <a:rPr sz="2400" i="1" spc="-15" dirty="0">
                <a:latin typeface="Arial"/>
                <a:cs typeface="Arial"/>
              </a:rPr>
              <a:t>i</a:t>
            </a:r>
            <a:r>
              <a:rPr sz="2400" i="1" spc="-125" dirty="0">
                <a:latin typeface="Arial"/>
                <a:cs typeface="Arial"/>
              </a:rPr>
              <a:t>nd</a:t>
            </a:r>
            <a:r>
              <a:rPr sz="2400" i="1" spc="-260" dirty="0">
                <a:latin typeface="Arial"/>
                <a:cs typeface="Arial"/>
              </a:rPr>
              <a:t>e</a:t>
            </a:r>
            <a:r>
              <a:rPr sz="2400" i="1" spc="-200" dirty="0">
                <a:latin typeface="Arial"/>
                <a:cs typeface="Arial"/>
              </a:rPr>
              <a:t>x</a:t>
            </a:r>
            <a:r>
              <a:rPr sz="2400" i="1" spc="-135" dirty="0">
                <a:latin typeface="Arial"/>
                <a:cs typeface="Arial"/>
              </a:rPr>
              <a:t> </a:t>
            </a:r>
            <a:r>
              <a:rPr sz="2400" i="1" spc="-15" dirty="0">
                <a:latin typeface="Arial"/>
                <a:cs typeface="Arial"/>
              </a:rPr>
              <a:t>i</a:t>
            </a:r>
            <a:r>
              <a:rPr sz="2400" i="1" spc="-275" dirty="0">
                <a:latin typeface="Arial"/>
                <a:cs typeface="Arial"/>
              </a:rPr>
              <a:t>s</a:t>
            </a:r>
            <a:r>
              <a:rPr sz="2400" i="1" spc="-135" dirty="0">
                <a:latin typeface="Arial"/>
                <a:cs typeface="Arial"/>
              </a:rPr>
              <a:t> </a:t>
            </a:r>
            <a:r>
              <a:rPr sz="2400" i="1" spc="-15" dirty="0">
                <a:latin typeface="Arial"/>
                <a:cs typeface="Arial"/>
              </a:rPr>
              <a:t>i</a:t>
            </a:r>
            <a:r>
              <a:rPr sz="2400" i="1" spc="-125" dirty="0">
                <a:latin typeface="Arial"/>
                <a:cs typeface="Arial"/>
              </a:rPr>
              <a:t>n</a:t>
            </a:r>
            <a:r>
              <a:rPr sz="2400" i="1" spc="-40" dirty="0">
                <a:latin typeface="Arial"/>
                <a:cs typeface="Arial"/>
              </a:rPr>
              <a:t>:</a:t>
            </a:r>
            <a:endParaRPr sz="2400">
              <a:latin typeface="Arial"/>
              <a:cs typeface="Arial"/>
            </a:endParaRPr>
          </a:p>
          <a:p>
            <a:pPr marL="241300">
              <a:lnSpc>
                <a:spcPts val="1830"/>
              </a:lnSpc>
            </a:pPr>
            <a:r>
              <a:rPr sz="1600" b="1" dirty="0">
                <a:solidFill>
                  <a:srgbClr val="C00000"/>
                </a:solidFill>
                <a:latin typeface="Courier"/>
                <a:cs typeface="Courier"/>
              </a:rPr>
              <a:t>/u/project/scampbel/nrochett/GENOMES/m38p6.M22/e98/star_db</a:t>
            </a:r>
            <a:endParaRPr sz="1600">
              <a:latin typeface="Courier"/>
              <a:cs typeface="Courier"/>
            </a:endParaRPr>
          </a:p>
          <a:p>
            <a:pPr>
              <a:lnSpc>
                <a:spcPct val="100000"/>
              </a:lnSpc>
            </a:pPr>
            <a:endParaRPr sz="1600">
              <a:latin typeface="Courier"/>
              <a:cs typeface="Courier"/>
            </a:endParaRPr>
          </a:p>
          <a:p>
            <a:pPr>
              <a:lnSpc>
                <a:spcPct val="100000"/>
              </a:lnSpc>
              <a:spcBef>
                <a:spcPts val="25"/>
              </a:spcBef>
            </a:pPr>
            <a:endParaRPr sz="1750">
              <a:latin typeface="Courier"/>
              <a:cs typeface="Courier"/>
            </a:endParaRPr>
          </a:p>
          <a:p>
            <a:pPr marL="241300" indent="-228600">
              <a:lnSpc>
                <a:spcPct val="100000"/>
              </a:lnSpc>
              <a:buFont typeface="Arial"/>
              <a:buChar char="•"/>
              <a:tabLst>
                <a:tab pos="241300" algn="l"/>
              </a:tabLst>
            </a:pPr>
            <a:r>
              <a:rPr sz="2400" spc="-20" dirty="0">
                <a:latin typeface="Calibri"/>
                <a:cs typeface="Calibri"/>
              </a:rPr>
              <a:t>On</a:t>
            </a:r>
            <a:r>
              <a:rPr sz="2400" spc="-35" dirty="0">
                <a:latin typeface="Calibri"/>
                <a:cs typeface="Calibri"/>
              </a:rPr>
              <a:t> </a:t>
            </a:r>
            <a:r>
              <a:rPr sz="2400" spc="-15" dirty="0">
                <a:latin typeface="Calibri"/>
                <a:cs typeface="Calibri"/>
              </a:rPr>
              <a:t>the</a:t>
            </a:r>
            <a:r>
              <a:rPr sz="2400" spc="-30" dirty="0">
                <a:latin typeface="Calibri"/>
                <a:cs typeface="Calibri"/>
              </a:rPr>
              <a:t> </a:t>
            </a:r>
            <a:r>
              <a:rPr sz="2400" spc="-20" dirty="0">
                <a:latin typeface="Calibri"/>
                <a:cs typeface="Calibri"/>
              </a:rPr>
              <a:t>cluster:</a:t>
            </a:r>
            <a:endParaRPr sz="2400">
              <a:latin typeface="Calibri"/>
              <a:cs typeface="Calibri"/>
            </a:endParaRPr>
          </a:p>
          <a:p>
            <a:pPr marL="12700" marR="4920615">
              <a:lnSpc>
                <a:spcPct val="86400"/>
              </a:lnSpc>
              <a:spcBef>
                <a:spcPts val="390"/>
              </a:spcBef>
            </a:pPr>
            <a:r>
              <a:rPr sz="1600" dirty="0">
                <a:solidFill>
                  <a:srgbClr val="C00000"/>
                </a:solidFill>
                <a:latin typeface="Courier"/>
                <a:cs typeface="Courier"/>
              </a:rPr>
              <a:t>module load STAR </a:t>
            </a:r>
            <a:r>
              <a:rPr sz="1600" spc="5" dirty="0">
                <a:solidFill>
                  <a:srgbClr val="C00000"/>
                </a:solidFill>
                <a:latin typeface="Courier"/>
                <a:cs typeface="Courier"/>
              </a:rPr>
              <a:t> </a:t>
            </a:r>
            <a:r>
              <a:rPr sz="1800" spc="-10" dirty="0">
                <a:solidFill>
                  <a:srgbClr val="C00000"/>
                </a:solidFill>
                <a:latin typeface="Courier"/>
                <a:cs typeface="Courier"/>
              </a:rPr>
              <a:t>module load samtools </a:t>
            </a:r>
            <a:r>
              <a:rPr sz="1800" spc="-1075" dirty="0">
                <a:solidFill>
                  <a:srgbClr val="C00000"/>
                </a:solidFill>
                <a:latin typeface="Courier"/>
                <a:cs typeface="Courier"/>
              </a:rPr>
              <a:t> </a:t>
            </a:r>
            <a:r>
              <a:rPr sz="1800" dirty="0">
                <a:solidFill>
                  <a:srgbClr val="C00000"/>
                </a:solidFill>
                <a:latin typeface="Courier"/>
                <a:cs typeface="Courier"/>
              </a:rPr>
              <a:t>#</a:t>
            </a:r>
            <a:r>
              <a:rPr sz="1800" spc="-30" dirty="0">
                <a:solidFill>
                  <a:srgbClr val="C00000"/>
                </a:solidFill>
                <a:latin typeface="Courier"/>
                <a:cs typeface="Courier"/>
              </a:rPr>
              <a:t> </a:t>
            </a:r>
            <a:r>
              <a:rPr sz="1800" spc="-10" dirty="0">
                <a:solidFill>
                  <a:srgbClr val="C00000"/>
                </a:solidFill>
                <a:latin typeface="Courier"/>
                <a:cs typeface="Courier"/>
              </a:rPr>
              <a:t>STAR</a:t>
            </a:r>
            <a:r>
              <a:rPr sz="1800" spc="-20" dirty="0">
                <a:solidFill>
                  <a:srgbClr val="C00000"/>
                </a:solidFill>
                <a:latin typeface="Courier"/>
                <a:cs typeface="Courier"/>
              </a:rPr>
              <a:t> </a:t>
            </a:r>
            <a:r>
              <a:rPr sz="1800" spc="-5" dirty="0">
                <a:solidFill>
                  <a:srgbClr val="C00000"/>
                </a:solidFill>
                <a:latin typeface="Courier"/>
                <a:cs typeface="Courier"/>
              </a:rPr>
              <a:t>-h</a:t>
            </a:r>
            <a:r>
              <a:rPr sz="1800" spc="-25" dirty="0">
                <a:solidFill>
                  <a:srgbClr val="C00000"/>
                </a:solidFill>
                <a:latin typeface="Courier"/>
                <a:cs typeface="Courier"/>
              </a:rPr>
              <a:t> </a:t>
            </a:r>
            <a:r>
              <a:rPr sz="1800" dirty="0">
                <a:solidFill>
                  <a:srgbClr val="C00000"/>
                </a:solidFill>
                <a:latin typeface="Courier"/>
                <a:cs typeface="Courier"/>
              </a:rPr>
              <a:t>|</a:t>
            </a:r>
            <a:r>
              <a:rPr sz="1800" spc="-25" dirty="0">
                <a:solidFill>
                  <a:srgbClr val="C00000"/>
                </a:solidFill>
                <a:latin typeface="Courier"/>
                <a:cs typeface="Courier"/>
              </a:rPr>
              <a:t> </a:t>
            </a:r>
            <a:r>
              <a:rPr sz="1800" spc="-10" dirty="0">
                <a:solidFill>
                  <a:srgbClr val="C00000"/>
                </a:solidFill>
                <a:latin typeface="Courier"/>
                <a:cs typeface="Courier"/>
              </a:rPr>
              <a:t>less</a:t>
            </a:r>
            <a:endParaRPr sz="1800">
              <a:latin typeface="Courier"/>
              <a:cs typeface="Courier"/>
            </a:endParaRPr>
          </a:p>
          <a:p>
            <a:pPr marL="12700" marR="303530">
              <a:lnSpc>
                <a:spcPts val="3790"/>
              </a:lnSpc>
              <a:spcBef>
                <a:spcPts val="305"/>
              </a:spcBef>
            </a:pPr>
            <a:r>
              <a:rPr sz="1800" spc="-10" dirty="0">
                <a:solidFill>
                  <a:srgbClr val="C00000"/>
                </a:solidFill>
                <a:latin typeface="Courier"/>
                <a:cs typeface="Courier"/>
              </a:rPr>
              <a:t>sample=P10_rep1 </a:t>
            </a:r>
            <a:r>
              <a:rPr sz="1800" spc="-5" dirty="0">
                <a:solidFill>
                  <a:srgbClr val="C00000"/>
                </a:solidFill>
                <a:latin typeface="Courier"/>
                <a:cs typeface="Courier"/>
              </a:rPr>
              <a:t> </a:t>
            </a:r>
            <a:r>
              <a:rPr sz="1800" spc="-10" dirty="0">
                <a:solidFill>
                  <a:srgbClr val="C00000"/>
                </a:solidFill>
                <a:latin typeface="Courier"/>
                <a:cs typeface="Courier"/>
              </a:rPr>
              <a:t>star_db_dir=</a:t>
            </a:r>
            <a:r>
              <a:rPr sz="1300" spc="-10" dirty="0">
                <a:solidFill>
                  <a:srgbClr val="C00000"/>
                </a:solidFill>
                <a:latin typeface="Courier"/>
                <a:cs typeface="Courier"/>
              </a:rPr>
              <a:t>/u/project/scampbel/nrochett/GENOMES/m38p6.M22/e98/star_db</a:t>
            </a:r>
            <a:endParaRPr sz="1300">
              <a:latin typeface="Courier"/>
              <a:cs typeface="Courier"/>
            </a:endParaRPr>
          </a:p>
          <a:p>
            <a:pPr marL="12700">
              <a:lnSpc>
                <a:spcPts val="2030"/>
              </a:lnSpc>
              <a:spcBef>
                <a:spcPts val="1160"/>
              </a:spcBef>
            </a:pPr>
            <a:r>
              <a:rPr sz="1800" b="1" spc="-10" dirty="0">
                <a:solidFill>
                  <a:srgbClr val="C00000"/>
                </a:solidFill>
                <a:latin typeface="Courier"/>
                <a:cs typeface="Courier"/>
              </a:rPr>
              <a:t>STAR</a:t>
            </a:r>
            <a:r>
              <a:rPr sz="1800" b="1" spc="-75" dirty="0">
                <a:solidFill>
                  <a:srgbClr val="C00000"/>
                </a:solidFill>
                <a:latin typeface="Courier"/>
                <a:cs typeface="Courier"/>
              </a:rPr>
              <a:t> </a:t>
            </a:r>
            <a:r>
              <a:rPr sz="1800" dirty="0">
                <a:solidFill>
                  <a:srgbClr val="C00000"/>
                </a:solidFill>
                <a:latin typeface="Courier"/>
                <a:cs typeface="Courier"/>
              </a:rPr>
              <a:t>\</a:t>
            </a:r>
            <a:endParaRPr sz="1800">
              <a:latin typeface="Courier"/>
              <a:cs typeface="Courier"/>
            </a:endParaRPr>
          </a:p>
          <a:p>
            <a:pPr marL="558800">
              <a:lnSpc>
                <a:spcPts val="1850"/>
              </a:lnSpc>
            </a:pPr>
            <a:r>
              <a:rPr sz="1800" spc="-10" dirty="0">
                <a:solidFill>
                  <a:srgbClr val="C00000"/>
                </a:solidFill>
                <a:latin typeface="Courier"/>
                <a:cs typeface="Courier"/>
              </a:rPr>
              <a:t>--genomeDir</a:t>
            </a:r>
            <a:r>
              <a:rPr sz="1800" spc="-45" dirty="0">
                <a:solidFill>
                  <a:srgbClr val="C00000"/>
                </a:solidFill>
                <a:latin typeface="Courier"/>
                <a:cs typeface="Courier"/>
              </a:rPr>
              <a:t> </a:t>
            </a:r>
            <a:r>
              <a:rPr sz="1800" spc="-10" dirty="0">
                <a:solidFill>
                  <a:srgbClr val="C00000"/>
                </a:solidFill>
                <a:latin typeface="Courier"/>
                <a:cs typeface="Courier"/>
              </a:rPr>
              <a:t>$star_db_dir</a:t>
            </a:r>
            <a:r>
              <a:rPr sz="1800" spc="-40" dirty="0">
                <a:solidFill>
                  <a:srgbClr val="C00000"/>
                </a:solidFill>
                <a:latin typeface="Courier"/>
                <a:cs typeface="Courier"/>
              </a:rPr>
              <a:t> </a:t>
            </a:r>
            <a:r>
              <a:rPr sz="1800" dirty="0">
                <a:solidFill>
                  <a:srgbClr val="C00000"/>
                </a:solidFill>
                <a:latin typeface="Courier"/>
                <a:cs typeface="Courier"/>
              </a:rPr>
              <a:t>\</a:t>
            </a:r>
            <a:endParaRPr sz="1800">
              <a:latin typeface="Courier"/>
              <a:cs typeface="Courier"/>
            </a:endParaRPr>
          </a:p>
          <a:p>
            <a:pPr marL="558800">
              <a:lnSpc>
                <a:spcPts val="1850"/>
              </a:lnSpc>
            </a:pPr>
            <a:r>
              <a:rPr sz="1800" spc="-10" dirty="0">
                <a:solidFill>
                  <a:srgbClr val="C00000"/>
                </a:solidFill>
                <a:latin typeface="Courier"/>
                <a:cs typeface="Courier"/>
              </a:rPr>
              <a:t>--readFilesIn</a:t>
            </a:r>
            <a:r>
              <a:rPr sz="1800" spc="-45" dirty="0">
                <a:solidFill>
                  <a:srgbClr val="C00000"/>
                </a:solidFill>
                <a:latin typeface="Courier"/>
                <a:cs typeface="Courier"/>
              </a:rPr>
              <a:t> </a:t>
            </a:r>
            <a:r>
              <a:rPr sz="1800" spc="-10" dirty="0">
                <a:solidFill>
                  <a:srgbClr val="C00000"/>
                </a:solidFill>
                <a:latin typeface="Courier"/>
                <a:cs typeface="Courier"/>
              </a:rPr>
              <a:t>$sample.five_percent.trimmo.fastq.gz</a:t>
            </a:r>
            <a:r>
              <a:rPr sz="1800" spc="-45" dirty="0">
                <a:solidFill>
                  <a:srgbClr val="C00000"/>
                </a:solidFill>
                <a:latin typeface="Courier"/>
                <a:cs typeface="Courier"/>
              </a:rPr>
              <a:t> </a:t>
            </a:r>
            <a:r>
              <a:rPr sz="1800" dirty="0">
                <a:solidFill>
                  <a:srgbClr val="C00000"/>
                </a:solidFill>
                <a:latin typeface="Courier"/>
                <a:cs typeface="Courier"/>
              </a:rPr>
              <a:t>\</a:t>
            </a:r>
            <a:endParaRPr sz="1800">
              <a:latin typeface="Courier"/>
              <a:cs typeface="Courier"/>
            </a:endParaRPr>
          </a:p>
          <a:p>
            <a:pPr marL="558800">
              <a:lnSpc>
                <a:spcPts val="1895"/>
              </a:lnSpc>
            </a:pPr>
            <a:r>
              <a:rPr sz="1800" spc="-10" dirty="0">
                <a:solidFill>
                  <a:srgbClr val="C00000"/>
                </a:solidFill>
                <a:latin typeface="Courier"/>
                <a:cs typeface="Courier"/>
              </a:rPr>
              <a:t>--readFilesCommand</a:t>
            </a:r>
            <a:r>
              <a:rPr sz="1800" spc="-45" dirty="0">
                <a:solidFill>
                  <a:srgbClr val="C00000"/>
                </a:solidFill>
                <a:latin typeface="Courier"/>
                <a:cs typeface="Courier"/>
              </a:rPr>
              <a:t> </a:t>
            </a:r>
            <a:r>
              <a:rPr sz="1800" spc="-10" dirty="0">
                <a:solidFill>
                  <a:srgbClr val="C00000"/>
                </a:solidFill>
                <a:latin typeface="Courier"/>
                <a:cs typeface="Courier"/>
              </a:rPr>
              <a:t>zcat</a:t>
            </a:r>
            <a:r>
              <a:rPr sz="1800" spc="-45" dirty="0">
                <a:solidFill>
                  <a:srgbClr val="C00000"/>
                </a:solidFill>
                <a:latin typeface="Courier"/>
                <a:cs typeface="Courier"/>
              </a:rPr>
              <a:t> </a:t>
            </a:r>
            <a:r>
              <a:rPr sz="1800" dirty="0">
                <a:solidFill>
                  <a:srgbClr val="C00000"/>
                </a:solidFill>
                <a:latin typeface="Courier"/>
                <a:cs typeface="Courier"/>
              </a:rPr>
              <a:t>\</a:t>
            </a:r>
            <a:endParaRPr sz="1800">
              <a:latin typeface="Courier"/>
              <a:cs typeface="Courier"/>
            </a:endParaRPr>
          </a:p>
          <a:p>
            <a:pPr marL="558800">
              <a:lnSpc>
                <a:spcPts val="1850"/>
              </a:lnSpc>
            </a:pPr>
            <a:r>
              <a:rPr sz="1800" spc="-10" dirty="0">
                <a:solidFill>
                  <a:srgbClr val="C00000"/>
                </a:solidFill>
                <a:latin typeface="Courier"/>
                <a:cs typeface="Courier"/>
              </a:rPr>
              <a:t>--outFileNamePrefix</a:t>
            </a:r>
            <a:r>
              <a:rPr sz="1800" spc="-45" dirty="0">
                <a:solidFill>
                  <a:srgbClr val="C00000"/>
                </a:solidFill>
                <a:latin typeface="Courier"/>
                <a:cs typeface="Courier"/>
              </a:rPr>
              <a:t> </a:t>
            </a:r>
            <a:r>
              <a:rPr sz="1800" spc="-10" dirty="0">
                <a:solidFill>
                  <a:srgbClr val="C00000"/>
                </a:solidFill>
                <a:latin typeface="Courier"/>
                <a:cs typeface="Courier"/>
              </a:rPr>
              <a:t>$sample.</a:t>
            </a:r>
            <a:r>
              <a:rPr sz="1800" spc="-40" dirty="0">
                <a:solidFill>
                  <a:srgbClr val="C00000"/>
                </a:solidFill>
                <a:latin typeface="Courier"/>
                <a:cs typeface="Courier"/>
              </a:rPr>
              <a:t> </a:t>
            </a:r>
            <a:r>
              <a:rPr sz="1800" dirty="0">
                <a:solidFill>
                  <a:srgbClr val="C00000"/>
                </a:solidFill>
                <a:latin typeface="Courier"/>
                <a:cs typeface="Courier"/>
              </a:rPr>
              <a:t>\</a:t>
            </a:r>
            <a:endParaRPr sz="1800">
              <a:latin typeface="Courier"/>
              <a:cs typeface="Courier"/>
            </a:endParaRPr>
          </a:p>
          <a:p>
            <a:pPr marL="558800">
              <a:lnSpc>
                <a:spcPts val="1850"/>
              </a:lnSpc>
            </a:pPr>
            <a:r>
              <a:rPr sz="1800" spc="-10" dirty="0">
                <a:solidFill>
                  <a:srgbClr val="C00000"/>
                </a:solidFill>
                <a:latin typeface="Courier"/>
                <a:cs typeface="Courier"/>
              </a:rPr>
              <a:t>--outSAMtype</a:t>
            </a:r>
            <a:r>
              <a:rPr sz="1800" spc="-30" dirty="0">
                <a:solidFill>
                  <a:srgbClr val="C00000"/>
                </a:solidFill>
                <a:latin typeface="Courier"/>
                <a:cs typeface="Courier"/>
              </a:rPr>
              <a:t> </a:t>
            </a:r>
            <a:r>
              <a:rPr sz="1800" spc="-10" dirty="0">
                <a:solidFill>
                  <a:srgbClr val="C00000"/>
                </a:solidFill>
                <a:latin typeface="Courier"/>
                <a:cs typeface="Courier"/>
              </a:rPr>
              <a:t>BAM</a:t>
            </a:r>
            <a:r>
              <a:rPr sz="1800" spc="-30" dirty="0">
                <a:solidFill>
                  <a:srgbClr val="C00000"/>
                </a:solidFill>
                <a:latin typeface="Courier"/>
                <a:cs typeface="Courier"/>
              </a:rPr>
              <a:t> </a:t>
            </a:r>
            <a:r>
              <a:rPr sz="1800" spc="-10" dirty="0">
                <a:solidFill>
                  <a:srgbClr val="C00000"/>
                </a:solidFill>
                <a:latin typeface="Courier"/>
                <a:cs typeface="Courier"/>
              </a:rPr>
              <a:t>SortedByCoordinate</a:t>
            </a:r>
            <a:r>
              <a:rPr sz="1800" spc="-30" dirty="0">
                <a:solidFill>
                  <a:srgbClr val="C00000"/>
                </a:solidFill>
                <a:latin typeface="Courier"/>
                <a:cs typeface="Courier"/>
              </a:rPr>
              <a:t> </a:t>
            </a:r>
            <a:r>
              <a:rPr sz="1800" dirty="0">
                <a:solidFill>
                  <a:srgbClr val="C00000"/>
                </a:solidFill>
                <a:latin typeface="Courier"/>
                <a:cs typeface="Courier"/>
              </a:rPr>
              <a:t>\</a:t>
            </a:r>
            <a:endParaRPr sz="1800">
              <a:latin typeface="Courier"/>
              <a:cs typeface="Courier"/>
            </a:endParaRPr>
          </a:p>
          <a:p>
            <a:pPr marL="558800">
              <a:lnSpc>
                <a:spcPts val="1895"/>
              </a:lnSpc>
            </a:pPr>
            <a:r>
              <a:rPr sz="1800" spc="-10" dirty="0">
                <a:solidFill>
                  <a:srgbClr val="C00000"/>
                </a:solidFill>
                <a:latin typeface="Courier"/>
                <a:cs typeface="Courier"/>
              </a:rPr>
              <a:t>--outFilterMismatchNmax</a:t>
            </a:r>
            <a:r>
              <a:rPr sz="1800" spc="-50" dirty="0">
                <a:solidFill>
                  <a:srgbClr val="C00000"/>
                </a:solidFill>
                <a:latin typeface="Courier"/>
                <a:cs typeface="Courier"/>
              </a:rPr>
              <a:t> </a:t>
            </a:r>
            <a:r>
              <a:rPr sz="1800" dirty="0">
                <a:solidFill>
                  <a:srgbClr val="C00000"/>
                </a:solidFill>
                <a:latin typeface="Courier"/>
                <a:cs typeface="Courier"/>
              </a:rPr>
              <a:t>5</a:t>
            </a:r>
            <a:r>
              <a:rPr sz="1800" spc="-50" dirty="0">
                <a:solidFill>
                  <a:srgbClr val="C00000"/>
                </a:solidFill>
                <a:latin typeface="Courier"/>
                <a:cs typeface="Courier"/>
              </a:rPr>
              <a:t> </a:t>
            </a:r>
            <a:r>
              <a:rPr sz="1800" dirty="0">
                <a:solidFill>
                  <a:srgbClr val="C00000"/>
                </a:solidFill>
                <a:latin typeface="Courier"/>
                <a:cs typeface="Courier"/>
              </a:rPr>
              <a:t>\</a:t>
            </a:r>
            <a:endParaRPr sz="1800">
              <a:latin typeface="Courier"/>
              <a:cs typeface="Courier"/>
            </a:endParaRPr>
          </a:p>
          <a:p>
            <a:pPr marL="558800">
              <a:lnSpc>
                <a:spcPts val="2030"/>
              </a:lnSpc>
            </a:pPr>
            <a:r>
              <a:rPr sz="1800" spc="-10" dirty="0">
                <a:solidFill>
                  <a:srgbClr val="C00000"/>
                </a:solidFill>
                <a:latin typeface="Courier"/>
                <a:cs typeface="Courier"/>
              </a:rPr>
              <a:t>--outFilterMultimapNmax</a:t>
            </a:r>
            <a:r>
              <a:rPr sz="1800" spc="-70" dirty="0">
                <a:solidFill>
                  <a:srgbClr val="C00000"/>
                </a:solidFill>
                <a:latin typeface="Courier"/>
                <a:cs typeface="Courier"/>
              </a:rPr>
              <a:t> </a:t>
            </a:r>
            <a:r>
              <a:rPr sz="1800" dirty="0">
                <a:solidFill>
                  <a:srgbClr val="C00000"/>
                </a:solidFill>
                <a:latin typeface="Courier"/>
                <a:cs typeface="Courier"/>
              </a:rPr>
              <a:t>1</a:t>
            </a:r>
            <a:endParaRPr sz="1800">
              <a:latin typeface="Courier"/>
              <a:cs typeface="Courier"/>
            </a:endParaRPr>
          </a:p>
        </p:txBody>
      </p:sp>
    </p:spTree>
    <p:extLst>
      <p:ext uri="{BB962C8B-B14F-4D97-AF65-F5344CB8AC3E}">
        <p14:creationId xmlns:p14="http://schemas.microsoft.com/office/powerpoint/2010/main" val="35548431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72088" y="0"/>
            <a:ext cx="6199505" cy="695960"/>
          </a:xfrm>
          <a:prstGeom prst="rect">
            <a:avLst/>
          </a:prstGeom>
        </p:spPr>
        <p:txBody>
          <a:bodyPr vert="horz" wrap="square" lIns="0" tIns="12700" rIns="0" bIns="0" rtlCol="0">
            <a:spAutoFit/>
          </a:bodyPr>
          <a:lstStyle/>
          <a:p>
            <a:pPr marL="12700">
              <a:lnSpc>
                <a:spcPct val="100000"/>
              </a:lnSpc>
              <a:spcBef>
                <a:spcPts val="100"/>
              </a:spcBef>
            </a:pPr>
            <a:r>
              <a:rPr spc="-30" dirty="0"/>
              <a:t>Assessing</a:t>
            </a:r>
            <a:r>
              <a:rPr spc="-15" dirty="0"/>
              <a:t> </a:t>
            </a:r>
            <a:r>
              <a:rPr spc="-45" dirty="0"/>
              <a:t>read</a:t>
            </a:r>
            <a:r>
              <a:rPr spc="-10" dirty="0"/>
              <a:t> </a:t>
            </a:r>
            <a:r>
              <a:rPr spc="-35" dirty="0"/>
              <a:t>alignments</a:t>
            </a:r>
            <a:r>
              <a:rPr spc="-10" dirty="0"/>
              <a:t> </a:t>
            </a:r>
            <a:r>
              <a:rPr dirty="0"/>
              <a:t>!</a:t>
            </a:r>
          </a:p>
        </p:txBody>
      </p:sp>
      <p:sp>
        <p:nvSpPr>
          <p:cNvPr id="3" name="object 3"/>
          <p:cNvSpPr txBox="1"/>
          <p:nvPr/>
        </p:nvSpPr>
        <p:spPr>
          <a:xfrm>
            <a:off x="303010" y="1585467"/>
            <a:ext cx="8524240" cy="3919854"/>
          </a:xfrm>
          <a:prstGeom prst="rect">
            <a:avLst/>
          </a:prstGeom>
        </p:spPr>
        <p:txBody>
          <a:bodyPr vert="horz" wrap="square" lIns="0" tIns="63500" rIns="0" bIns="0" rtlCol="0">
            <a:spAutoFit/>
          </a:bodyPr>
          <a:lstStyle/>
          <a:p>
            <a:pPr marL="240665" marR="1595755" indent="-228600">
              <a:lnSpc>
                <a:spcPts val="3000"/>
              </a:lnSpc>
              <a:spcBef>
                <a:spcPts val="500"/>
              </a:spcBef>
              <a:buFont typeface="Arial"/>
              <a:buChar char="•"/>
              <a:tabLst>
                <a:tab pos="241300" algn="l"/>
              </a:tabLst>
            </a:pPr>
            <a:r>
              <a:rPr sz="2800" b="1" spc="-340" dirty="0">
                <a:latin typeface="Arial"/>
                <a:cs typeface="Arial"/>
              </a:rPr>
              <a:t>P</a:t>
            </a:r>
            <a:r>
              <a:rPr sz="2800" b="1" spc="-240" dirty="0">
                <a:latin typeface="Arial"/>
                <a:cs typeface="Arial"/>
              </a:rPr>
              <a:t>e</a:t>
            </a:r>
            <a:r>
              <a:rPr sz="2800" b="1" spc="-130" dirty="0">
                <a:latin typeface="Arial"/>
                <a:cs typeface="Arial"/>
              </a:rPr>
              <a:t>r</a:t>
            </a:r>
            <a:r>
              <a:rPr sz="2800" b="1" spc="-390" dirty="0">
                <a:latin typeface="Arial"/>
                <a:cs typeface="Arial"/>
              </a:rPr>
              <a:t>c</a:t>
            </a:r>
            <a:r>
              <a:rPr sz="2800" b="1" spc="-150" dirty="0">
                <a:latin typeface="Arial"/>
                <a:cs typeface="Arial"/>
              </a:rPr>
              <a:t>e</a:t>
            </a:r>
            <a:r>
              <a:rPr sz="2800" b="1" spc="-240" dirty="0">
                <a:latin typeface="Arial"/>
                <a:cs typeface="Arial"/>
              </a:rPr>
              <a:t>n</a:t>
            </a:r>
            <a:r>
              <a:rPr sz="2800" b="1" spc="10" dirty="0">
                <a:latin typeface="Arial"/>
                <a:cs typeface="Arial"/>
              </a:rPr>
              <a:t>t</a:t>
            </a:r>
            <a:r>
              <a:rPr sz="2800" b="1" spc="-175" dirty="0">
                <a:latin typeface="Arial"/>
                <a:cs typeface="Arial"/>
              </a:rPr>
              <a:t>a</a:t>
            </a:r>
            <a:r>
              <a:rPr sz="2800" b="1" spc="-420" dirty="0">
                <a:latin typeface="Arial"/>
                <a:cs typeface="Arial"/>
              </a:rPr>
              <a:t>g</a:t>
            </a:r>
            <a:r>
              <a:rPr sz="2800" b="1" spc="-150" dirty="0">
                <a:latin typeface="Arial"/>
                <a:cs typeface="Arial"/>
              </a:rPr>
              <a:t>e</a:t>
            </a:r>
            <a:r>
              <a:rPr sz="2800" b="1" spc="-140" dirty="0">
                <a:latin typeface="Arial"/>
                <a:cs typeface="Arial"/>
              </a:rPr>
              <a:t> </a:t>
            </a:r>
            <a:r>
              <a:rPr sz="2800" b="1" spc="-215" dirty="0">
                <a:latin typeface="Arial"/>
                <a:cs typeface="Arial"/>
              </a:rPr>
              <a:t>o</a:t>
            </a:r>
            <a:r>
              <a:rPr sz="2800" b="1" spc="-50" dirty="0">
                <a:latin typeface="Arial"/>
                <a:cs typeface="Arial"/>
              </a:rPr>
              <a:t>f</a:t>
            </a:r>
            <a:r>
              <a:rPr sz="2800" b="1" spc="-140" dirty="0">
                <a:latin typeface="Arial"/>
                <a:cs typeface="Arial"/>
              </a:rPr>
              <a:t> </a:t>
            </a:r>
            <a:r>
              <a:rPr sz="2800" b="1" spc="-125" dirty="0">
                <a:latin typeface="Arial"/>
                <a:cs typeface="Arial"/>
              </a:rPr>
              <a:t>r</a:t>
            </a:r>
            <a:r>
              <a:rPr sz="2800" b="1" spc="-150" dirty="0">
                <a:latin typeface="Arial"/>
                <a:cs typeface="Arial"/>
              </a:rPr>
              <a:t>e</a:t>
            </a:r>
            <a:r>
              <a:rPr sz="2800" b="1" spc="-175" dirty="0">
                <a:latin typeface="Arial"/>
                <a:cs typeface="Arial"/>
              </a:rPr>
              <a:t>a</a:t>
            </a:r>
            <a:r>
              <a:rPr sz="2800" b="1" spc="-215" dirty="0">
                <a:latin typeface="Arial"/>
                <a:cs typeface="Arial"/>
              </a:rPr>
              <a:t>d</a:t>
            </a:r>
            <a:r>
              <a:rPr sz="2800" b="1" spc="-445" dirty="0">
                <a:latin typeface="Arial"/>
                <a:cs typeface="Arial"/>
              </a:rPr>
              <a:t>s</a:t>
            </a:r>
            <a:r>
              <a:rPr sz="2800" b="1" spc="-145" dirty="0">
                <a:latin typeface="Arial"/>
                <a:cs typeface="Arial"/>
              </a:rPr>
              <a:t> </a:t>
            </a:r>
            <a:r>
              <a:rPr sz="2800" b="1" spc="35" dirty="0">
                <a:latin typeface="Arial"/>
                <a:cs typeface="Arial"/>
              </a:rPr>
              <a:t>t</a:t>
            </a:r>
            <a:r>
              <a:rPr sz="2800" b="1" spc="-215" dirty="0">
                <a:latin typeface="Arial"/>
                <a:cs typeface="Arial"/>
              </a:rPr>
              <a:t>h</a:t>
            </a:r>
            <a:r>
              <a:rPr sz="2800" b="1" spc="-200" dirty="0">
                <a:latin typeface="Arial"/>
                <a:cs typeface="Arial"/>
              </a:rPr>
              <a:t>a</a:t>
            </a:r>
            <a:r>
              <a:rPr sz="2800" b="1" spc="35" dirty="0">
                <a:latin typeface="Arial"/>
                <a:cs typeface="Arial"/>
              </a:rPr>
              <a:t>t</a:t>
            </a:r>
            <a:r>
              <a:rPr sz="2800" b="1" spc="-135" dirty="0">
                <a:latin typeface="Arial"/>
                <a:cs typeface="Arial"/>
              </a:rPr>
              <a:t> </a:t>
            </a:r>
            <a:r>
              <a:rPr sz="2800" b="1" spc="-450" dirty="0">
                <a:latin typeface="Arial"/>
                <a:cs typeface="Arial"/>
              </a:rPr>
              <a:t>s</a:t>
            </a:r>
            <a:r>
              <a:rPr sz="2800" b="1" spc="-215" dirty="0">
                <a:latin typeface="Arial"/>
                <a:cs typeface="Arial"/>
              </a:rPr>
              <a:t>u</a:t>
            </a:r>
            <a:r>
              <a:rPr sz="2800" b="1" spc="-390" dirty="0">
                <a:latin typeface="Arial"/>
                <a:cs typeface="Arial"/>
              </a:rPr>
              <a:t>cc</a:t>
            </a:r>
            <a:r>
              <a:rPr sz="2800" b="1" spc="-150" dirty="0">
                <a:latin typeface="Arial"/>
                <a:cs typeface="Arial"/>
              </a:rPr>
              <a:t>e</a:t>
            </a:r>
            <a:r>
              <a:rPr sz="2800" b="1" spc="-450" dirty="0">
                <a:latin typeface="Arial"/>
                <a:cs typeface="Arial"/>
              </a:rPr>
              <a:t>s</a:t>
            </a:r>
            <a:r>
              <a:rPr sz="2800" b="1" spc="-475" dirty="0">
                <a:latin typeface="Arial"/>
                <a:cs typeface="Arial"/>
              </a:rPr>
              <a:t>s</a:t>
            </a:r>
            <a:r>
              <a:rPr sz="2800" b="1" spc="-50" dirty="0">
                <a:latin typeface="Arial"/>
                <a:cs typeface="Arial"/>
              </a:rPr>
              <a:t>f</a:t>
            </a:r>
            <a:r>
              <a:rPr sz="2800" b="1" spc="-215" dirty="0">
                <a:latin typeface="Arial"/>
                <a:cs typeface="Arial"/>
              </a:rPr>
              <a:t>u</a:t>
            </a:r>
            <a:r>
              <a:rPr sz="2800" b="1" spc="-100" dirty="0">
                <a:latin typeface="Arial"/>
                <a:cs typeface="Arial"/>
              </a:rPr>
              <a:t>ll</a:t>
            </a:r>
            <a:r>
              <a:rPr sz="2800" b="1" spc="-235" dirty="0">
                <a:latin typeface="Arial"/>
                <a:cs typeface="Arial"/>
              </a:rPr>
              <a:t>y</a:t>
            </a:r>
            <a:r>
              <a:rPr sz="2800" b="1" spc="-145" dirty="0">
                <a:latin typeface="Arial"/>
                <a:cs typeface="Arial"/>
              </a:rPr>
              <a:t> </a:t>
            </a:r>
            <a:r>
              <a:rPr sz="2800" b="1" spc="-175" dirty="0">
                <a:latin typeface="Arial"/>
                <a:cs typeface="Arial"/>
              </a:rPr>
              <a:t>a</a:t>
            </a:r>
            <a:r>
              <a:rPr sz="2800" b="1" spc="-100" dirty="0">
                <a:latin typeface="Arial"/>
                <a:cs typeface="Arial"/>
              </a:rPr>
              <a:t>li</a:t>
            </a:r>
            <a:r>
              <a:rPr sz="2800" b="1" spc="-390" dirty="0">
                <a:latin typeface="Arial"/>
                <a:cs typeface="Arial"/>
              </a:rPr>
              <a:t>g</a:t>
            </a:r>
            <a:r>
              <a:rPr sz="2800" b="1" spc="-215" dirty="0">
                <a:latin typeface="Arial"/>
                <a:cs typeface="Arial"/>
              </a:rPr>
              <a:t>n</a:t>
            </a:r>
            <a:r>
              <a:rPr sz="2800" b="1" spc="-150" dirty="0">
                <a:latin typeface="Arial"/>
                <a:cs typeface="Arial"/>
              </a:rPr>
              <a:t>e</a:t>
            </a:r>
            <a:r>
              <a:rPr sz="2800" b="1" spc="-215" dirty="0">
                <a:latin typeface="Arial"/>
                <a:cs typeface="Arial"/>
              </a:rPr>
              <a:t>d</a:t>
            </a:r>
            <a:r>
              <a:rPr sz="2800" spc="-15" dirty="0">
                <a:latin typeface="Calibri"/>
                <a:cs typeface="Calibri"/>
              </a:rPr>
              <a:t>:  </a:t>
            </a:r>
            <a:r>
              <a:rPr sz="2800" spc="-30" dirty="0">
                <a:latin typeface="Calibri"/>
                <a:cs typeface="Calibri"/>
              </a:rPr>
              <a:t>typically</a:t>
            </a:r>
            <a:r>
              <a:rPr sz="2800" dirty="0">
                <a:latin typeface="Calibri"/>
                <a:cs typeface="Calibri"/>
              </a:rPr>
              <a:t> </a:t>
            </a:r>
            <a:r>
              <a:rPr sz="2800" spc="-5" dirty="0">
                <a:latin typeface="Calibri"/>
                <a:cs typeface="Calibri"/>
              </a:rPr>
              <a:t>&gt;80% </a:t>
            </a:r>
            <a:r>
              <a:rPr sz="2800" spc="-40" dirty="0">
                <a:latin typeface="Calibri"/>
                <a:cs typeface="Calibri"/>
              </a:rPr>
              <a:t>for</a:t>
            </a:r>
            <a:r>
              <a:rPr sz="2800" spc="-5" dirty="0">
                <a:latin typeface="Calibri"/>
                <a:cs typeface="Calibri"/>
              </a:rPr>
              <a:t> </a:t>
            </a:r>
            <a:r>
              <a:rPr sz="2800" spc="-30" dirty="0">
                <a:latin typeface="Calibri"/>
                <a:cs typeface="Calibri"/>
              </a:rPr>
              <a:t>human/mouse</a:t>
            </a:r>
            <a:r>
              <a:rPr sz="2800" spc="5" dirty="0">
                <a:latin typeface="Calibri"/>
                <a:cs typeface="Calibri"/>
              </a:rPr>
              <a:t> </a:t>
            </a:r>
            <a:r>
              <a:rPr sz="2800" spc="-35" dirty="0">
                <a:latin typeface="Calibri"/>
                <a:cs typeface="Calibri"/>
              </a:rPr>
              <a:t>references</a:t>
            </a:r>
            <a:endParaRPr sz="2800">
              <a:latin typeface="Calibri"/>
              <a:cs typeface="Calibri"/>
            </a:endParaRPr>
          </a:p>
          <a:p>
            <a:pPr marL="240665" marR="222885" indent="-228600">
              <a:lnSpc>
                <a:spcPts val="3000"/>
              </a:lnSpc>
              <a:spcBef>
                <a:spcPts val="1105"/>
              </a:spcBef>
              <a:buFont typeface="Arial"/>
              <a:buChar char="•"/>
              <a:tabLst>
                <a:tab pos="241300" algn="l"/>
              </a:tabLst>
            </a:pPr>
            <a:r>
              <a:rPr sz="2800" b="1" spc="-215" dirty="0">
                <a:latin typeface="Arial"/>
                <a:cs typeface="Arial"/>
              </a:rPr>
              <a:t>Outcome</a:t>
            </a:r>
            <a:r>
              <a:rPr sz="2800" b="1" spc="-135" dirty="0">
                <a:latin typeface="Arial"/>
                <a:cs typeface="Arial"/>
              </a:rPr>
              <a:t> </a:t>
            </a:r>
            <a:r>
              <a:rPr sz="2800" b="1" spc="-190" dirty="0">
                <a:latin typeface="Arial"/>
                <a:cs typeface="Arial"/>
              </a:rPr>
              <a:t>differences</a:t>
            </a:r>
            <a:r>
              <a:rPr sz="2800" b="1" spc="-135" dirty="0">
                <a:latin typeface="Arial"/>
                <a:cs typeface="Arial"/>
              </a:rPr>
              <a:t> </a:t>
            </a:r>
            <a:r>
              <a:rPr sz="2800" b="1" spc="-140" dirty="0">
                <a:latin typeface="Arial"/>
                <a:cs typeface="Arial"/>
              </a:rPr>
              <a:t>between</a:t>
            </a:r>
            <a:r>
              <a:rPr sz="2800" b="1" spc="-135" dirty="0">
                <a:latin typeface="Arial"/>
                <a:cs typeface="Arial"/>
              </a:rPr>
              <a:t> </a:t>
            </a:r>
            <a:r>
              <a:rPr sz="2800" b="1" spc="-250" dirty="0">
                <a:latin typeface="Arial"/>
                <a:cs typeface="Arial"/>
              </a:rPr>
              <a:t>samples</a:t>
            </a:r>
            <a:r>
              <a:rPr sz="2800" b="1" spc="-145" dirty="0">
                <a:latin typeface="Arial"/>
                <a:cs typeface="Arial"/>
              </a:rPr>
              <a:t> </a:t>
            </a:r>
            <a:r>
              <a:rPr sz="2800" spc="-25" dirty="0">
                <a:latin typeface="Calibri"/>
                <a:cs typeface="Calibri"/>
              </a:rPr>
              <a:t>(quality</a:t>
            </a:r>
            <a:r>
              <a:rPr sz="2800" spc="15" dirty="0">
                <a:latin typeface="Calibri"/>
                <a:cs typeface="Calibri"/>
              </a:rPr>
              <a:t> </a:t>
            </a:r>
            <a:r>
              <a:rPr sz="2800" spc="-30" dirty="0">
                <a:latin typeface="Calibri"/>
                <a:cs typeface="Calibri"/>
              </a:rPr>
              <a:t>outliers </a:t>
            </a:r>
            <a:r>
              <a:rPr sz="2800" spc="-620" dirty="0">
                <a:latin typeface="Calibri"/>
                <a:cs typeface="Calibri"/>
              </a:rPr>
              <a:t> </a:t>
            </a:r>
            <a:r>
              <a:rPr sz="2800" spc="-40" dirty="0">
                <a:latin typeface="Calibri"/>
                <a:cs typeface="Calibri"/>
              </a:rPr>
              <a:t>and/or</a:t>
            </a:r>
            <a:r>
              <a:rPr sz="2800" spc="-5" dirty="0">
                <a:latin typeface="Calibri"/>
                <a:cs typeface="Calibri"/>
              </a:rPr>
              <a:t> </a:t>
            </a:r>
            <a:r>
              <a:rPr sz="2800" spc="-35" dirty="0">
                <a:latin typeface="Calibri"/>
                <a:cs typeface="Calibri"/>
              </a:rPr>
              <a:t>batch</a:t>
            </a:r>
            <a:r>
              <a:rPr sz="2800" dirty="0">
                <a:latin typeface="Calibri"/>
                <a:cs typeface="Calibri"/>
              </a:rPr>
              <a:t> </a:t>
            </a:r>
            <a:r>
              <a:rPr sz="2800" spc="-30" dirty="0">
                <a:latin typeface="Calibri"/>
                <a:cs typeface="Calibri"/>
              </a:rPr>
              <a:t>effects)</a:t>
            </a:r>
            <a:endParaRPr sz="2800">
              <a:latin typeface="Calibri"/>
              <a:cs typeface="Calibri"/>
            </a:endParaRPr>
          </a:p>
          <a:p>
            <a:pPr marL="240665" marR="5080" indent="-228600">
              <a:lnSpc>
                <a:spcPts val="3000"/>
              </a:lnSpc>
              <a:spcBef>
                <a:spcPts val="980"/>
              </a:spcBef>
              <a:buFont typeface="Arial"/>
              <a:buChar char="•"/>
              <a:tabLst>
                <a:tab pos="241300" algn="l"/>
              </a:tabLst>
            </a:pPr>
            <a:r>
              <a:rPr sz="2800" i="1" spc="-20" dirty="0">
                <a:latin typeface="Arial"/>
                <a:cs typeface="Arial"/>
              </a:rPr>
              <a:t>If</a:t>
            </a:r>
            <a:r>
              <a:rPr sz="2800" i="1" spc="-140" dirty="0">
                <a:latin typeface="Arial"/>
                <a:cs typeface="Arial"/>
              </a:rPr>
              <a:t> </a:t>
            </a:r>
            <a:r>
              <a:rPr sz="2800" i="1" spc="-120" dirty="0">
                <a:latin typeface="Arial"/>
                <a:cs typeface="Arial"/>
              </a:rPr>
              <a:t>pa</a:t>
            </a:r>
            <a:r>
              <a:rPr sz="2800" i="1" spc="-60" dirty="0">
                <a:latin typeface="Arial"/>
                <a:cs typeface="Arial"/>
              </a:rPr>
              <a:t>i</a:t>
            </a:r>
            <a:r>
              <a:rPr sz="2800" i="1" spc="-90" dirty="0">
                <a:latin typeface="Arial"/>
                <a:cs typeface="Arial"/>
              </a:rPr>
              <a:t>r</a:t>
            </a:r>
            <a:r>
              <a:rPr sz="2800" i="1" spc="-150" dirty="0">
                <a:latin typeface="Arial"/>
                <a:cs typeface="Arial"/>
              </a:rPr>
              <a:t>e</a:t>
            </a:r>
            <a:r>
              <a:rPr sz="2800" i="1" spc="-130" dirty="0">
                <a:latin typeface="Arial"/>
                <a:cs typeface="Arial"/>
              </a:rPr>
              <a:t>d</a:t>
            </a:r>
            <a:r>
              <a:rPr sz="2800" i="1" spc="-75" dirty="0">
                <a:latin typeface="Arial"/>
                <a:cs typeface="Arial"/>
              </a:rPr>
              <a:t>-</a:t>
            </a:r>
            <a:r>
              <a:rPr sz="2800" i="1" spc="-195" dirty="0">
                <a:latin typeface="Arial"/>
                <a:cs typeface="Arial"/>
              </a:rPr>
              <a:t>e</a:t>
            </a:r>
            <a:r>
              <a:rPr sz="2800" i="1" spc="-185" dirty="0">
                <a:latin typeface="Arial"/>
                <a:cs typeface="Arial"/>
              </a:rPr>
              <a:t>n</a:t>
            </a:r>
            <a:r>
              <a:rPr sz="2800" i="1" spc="-140" dirty="0">
                <a:latin typeface="Arial"/>
                <a:cs typeface="Arial"/>
              </a:rPr>
              <a:t>d </a:t>
            </a:r>
            <a:r>
              <a:rPr sz="2800" i="1" spc="-315" dirty="0">
                <a:latin typeface="Arial"/>
                <a:cs typeface="Arial"/>
              </a:rPr>
              <a:t>s</a:t>
            </a:r>
            <a:r>
              <a:rPr sz="2800" i="1" spc="-195" dirty="0">
                <a:latin typeface="Arial"/>
                <a:cs typeface="Arial"/>
              </a:rPr>
              <a:t>e</a:t>
            </a:r>
            <a:r>
              <a:rPr sz="2800" i="1" spc="-185" dirty="0">
                <a:latin typeface="Arial"/>
                <a:cs typeface="Arial"/>
              </a:rPr>
              <a:t>q</a:t>
            </a:r>
            <a:r>
              <a:rPr sz="2800" i="1" spc="-135" dirty="0">
                <a:latin typeface="Arial"/>
                <a:cs typeface="Arial"/>
              </a:rPr>
              <a:t>u</a:t>
            </a:r>
            <a:r>
              <a:rPr sz="2800" i="1" spc="-195" dirty="0">
                <a:latin typeface="Arial"/>
                <a:cs typeface="Arial"/>
              </a:rPr>
              <a:t>e</a:t>
            </a:r>
            <a:r>
              <a:rPr sz="2800" i="1" spc="-185" dirty="0">
                <a:latin typeface="Arial"/>
                <a:cs typeface="Arial"/>
              </a:rPr>
              <a:t>n</a:t>
            </a:r>
            <a:r>
              <a:rPr sz="2800" i="1" spc="-229" dirty="0">
                <a:latin typeface="Arial"/>
                <a:cs typeface="Arial"/>
              </a:rPr>
              <a:t>c</a:t>
            </a:r>
            <a:r>
              <a:rPr sz="2800" i="1" spc="-15" dirty="0">
                <a:latin typeface="Arial"/>
                <a:cs typeface="Arial"/>
              </a:rPr>
              <a:t>i</a:t>
            </a:r>
            <a:r>
              <a:rPr sz="2800" i="1" spc="-135" dirty="0">
                <a:latin typeface="Arial"/>
                <a:cs typeface="Arial"/>
              </a:rPr>
              <a:t>ng</a:t>
            </a:r>
            <a:r>
              <a:rPr sz="2800" i="1" spc="-45" dirty="0">
                <a:latin typeface="Arial"/>
                <a:cs typeface="Arial"/>
              </a:rPr>
              <a:t>:</a:t>
            </a:r>
            <a:r>
              <a:rPr sz="2800" i="1" spc="-140" dirty="0">
                <a:latin typeface="Arial"/>
                <a:cs typeface="Arial"/>
              </a:rPr>
              <a:t> </a:t>
            </a:r>
            <a:r>
              <a:rPr sz="2800" spc="-80" dirty="0">
                <a:latin typeface="Calibri"/>
                <a:cs typeface="Calibri"/>
              </a:rPr>
              <a:t>P</a:t>
            </a:r>
            <a:r>
              <a:rPr sz="2800" spc="-15" dirty="0">
                <a:latin typeface="Calibri"/>
                <a:cs typeface="Calibri"/>
              </a:rPr>
              <a:t>e</a:t>
            </a:r>
            <a:r>
              <a:rPr sz="2800" spc="-60" dirty="0">
                <a:latin typeface="Calibri"/>
                <a:cs typeface="Calibri"/>
              </a:rPr>
              <a:t>r</a:t>
            </a:r>
            <a:r>
              <a:rPr sz="2800" dirty="0">
                <a:latin typeface="Calibri"/>
                <a:cs typeface="Calibri"/>
              </a:rPr>
              <a:t>c</a:t>
            </a:r>
            <a:r>
              <a:rPr sz="2800" spc="-5" dirty="0">
                <a:latin typeface="Calibri"/>
                <a:cs typeface="Calibri"/>
              </a:rPr>
              <a:t>e</a:t>
            </a:r>
            <a:r>
              <a:rPr sz="2800" spc="-55" dirty="0">
                <a:latin typeface="Calibri"/>
                <a:cs typeface="Calibri"/>
              </a:rPr>
              <a:t>n</a:t>
            </a:r>
            <a:r>
              <a:rPr sz="2800" spc="-60" dirty="0">
                <a:latin typeface="Calibri"/>
                <a:cs typeface="Calibri"/>
              </a:rPr>
              <a:t>t</a:t>
            </a:r>
            <a:r>
              <a:rPr sz="2800" spc="-30" dirty="0">
                <a:latin typeface="Calibri"/>
                <a:cs typeface="Calibri"/>
              </a:rPr>
              <a:t>a</a:t>
            </a:r>
            <a:r>
              <a:rPr sz="2800" spc="-35" dirty="0">
                <a:latin typeface="Calibri"/>
                <a:cs typeface="Calibri"/>
              </a:rPr>
              <a:t>g</a:t>
            </a:r>
            <a:r>
              <a:rPr sz="2800" spc="-10" dirty="0">
                <a:latin typeface="Calibri"/>
                <a:cs typeface="Calibri"/>
              </a:rPr>
              <a:t>e</a:t>
            </a:r>
            <a:r>
              <a:rPr sz="2800" spc="10" dirty="0">
                <a:latin typeface="Calibri"/>
                <a:cs typeface="Calibri"/>
              </a:rPr>
              <a:t> </a:t>
            </a:r>
            <a:r>
              <a:rPr sz="2800" spc="-20" dirty="0">
                <a:latin typeface="Calibri"/>
                <a:cs typeface="Calibri"/>
              </a:rPr>
              <a:t>of</a:t>
            </a:r>
            <a:r>
              <a:rPr sz="2800" spc="5" dirty="0">
                <a:latin typeface="Calibri"/>
                <a:cs typeface="Calibri"/>
              </a:rPr>
              <a:t> </a:t>
            </a:r>
            <a:r>
              <a:rPr sz="2800" spc="-25" dirty="0">
                <a:latin typeface="Calibri"/>
                <a:cs typeface="Calibri"/>
              </a:rPr>
              <a:t>p</a:t>
            </a:r>
            <a:r>
              <a:rPr sz="2800" spc="-30" dirty="0">
                <a:latin typeface="Calibri"/>
                <a:cs typeface="Calibri"/>
              </a:rPr>
              <a:t>ai</a:t>
            </a:r>
            <a:r>
              <a:rPr sz="2800" spc="-75" dirty="0">
                <a:latin typeface="Calibri"/>
                <a:cs typeface="Calibri"/>
              </a:rPr>
              <a:t>r</a:t>
            </a:r>
            <a:r>
              <a:rPr sz="2800" spc="-15" dirty="0">
                <a:latin typeface="Calibri"/>
                <a:cs typeface="Calibri"/>
              </a:rPr>
              <a:t>s</a:t>
            </a:r>
            <a:r>
              <a:rPr sz="2800" spc="5" dirty="0">
                <a:latin typeface="Calibri"/>
                <a:cs typeface="Calibri"/>
              </a:rPr>
              <a:t> </a:t>
            </a:r>
            <a:r>
              <a:rPr sz="2800" spc="-20" dirty="0">
                <a:latin typeface="Calibri"/>
                <a:cs typeface="Calibri"/>
              </a:rPr>
              <a:t>t</a:t>
            </a:r>
            <a:r>
              <a:rPr sz="2800" spc="-25" dirty="0">
                <a:latin typeface="Calibri"/>
                <a:cs typeface="Calibri"/>
              </a:rPr>
              <a:t>h</a:t>
            </a:r>
            <a:r>
              <a:rPr sz="2800" spc="-60" dirty="0">
                <a:latin typeface="Calibri"/>
                <a:cs typeface="Calibri"/>
              </a:rPr>
              <a:t>a</a:t>
            </a:r>
            <a:r>
              <a:rPr sz="2800" spc="-20" dirty="0">
                <a:latin typeface="Calibri"/>
                <a:cs typeface="Calibri"/>
              </a:rPr>
              <a:t>t</a:t>
            </a:r>
            <a:r>
              <a:rPr sz="2800" spc="5" dirty="0">
                <a:latin typeface="Calibri"/>
                <a:cs typeface="Calibri"/>
              </a:rPr>
              <a:t> </a:t>
            </a:r>
            <a:r>
              <a:rPr sz="2800" spc="-30" dirty="0">
                <a:latin typeface="Calibri"/>
                <a:cs typeface="Calibri"/>
              </a:rPr>
              <a:t>c</a:t>
            </a:r>
            <a:r>
              <a:rPr sz="2800" spc="-25" dirty="0">
                <a:latin typeface="Calibri"/>
                <a:cs typeface="Calibri"/>
              </a:rPr>
              <a:t>o</a:t>
            </a:r>
            <a:r>
              <a:rPr sz="2800" spc="5" dirty="0">
                <a:latin typeface="Calibri"/>
                <a:cs typeface="Calibri"/>
              </a:rPr>
              <a:t>-</a:t>
            </a:r>
            <a:r>
              <a:rPr sz="2800" spc="-30" dirty="0">
                <a:latin typeface="Calibri"/>
                <a:cs typeface="Calibri"/>
              </a:rPr>
              <a:t>alig</a:t>
            </a:r>
            <a:r>
              <a:rPr sz="2800" spc="-15" dirty="0">
                <a:latin typeface="Calibri"/>
                <a:cs typeface="Calibri"/>
              </a:rPr>
              <a:t>n  </a:t>
            </a:r>
            <a:r>
              <a:rPr sz="2800" spc="-25" dirty="0">
                <a:latin typeface="Calibri"/>
                <a:cs typeface="Calibri"/>
              </a:rPr>
              <a:t>(‘properly</a:t>
            </a:r>
            <a:r>
              <a:rPr sz="2800" dirty="0">
                <a:latin typeface="Calibri"/>
                <a:cs typeface="Calibri"/>
              </a:rPr>
              <a:t> </a:t>
            </a:r>
            <a:r>
              <a:rPr sz="2800" spc="-30" dirty="0">
                <a:latin typeface="Calibri"/>
                <a:cs typeface="Calibri"/>
              </a:rPr>
              <a:t>paired’</a:t>
            </a:r>
            <a:r>
              <a:rPr sz="2800" spc="5" dirty="0">
                <a:latin typeface="Calibri"/>
                <a:cs typeface="Calibri"/>
              </a:rPr>
              <a:t> </a:t>
            </a:r>
            <a:r>
              <a:rPr sz="2800" spc="-30" dirty="0">
                <a:latin typeface="Calibri"/>
                <a:cs typeface="Calibri"/>
              </a:rPr>
              <a:t>statistics)</a:t>
            </a:r>
            <a:endParaRPr sz="2800">
              <a:latin typeface="Calibri"/>
              <a:cs typeface="Calibri"/>
            </a:endParaRPr>
          </a:p>
          <a:p>
            <a:pPr marL="241300" indent="-228600">
              <a:lnSpc>
                <a:spcPct val="100000"/>
              </a:lnSpc>
              <a:spcBef>
                <a:spcPts val="705"/>
              </a:spcBef>
              <a:buFont typeface="Arial"/>
              <a:buChar char="•"/>
              <a:tabLst>
                <a:tab pos="241300" algn="l"/>
              </a:tabLst>
            </a:pPr>
            <a:r>
              <a:rPr sz="2800" spc="-30" dirty="0">
                <a:latin typeface="Calibri"/>
                <a:cs typeface="Calibri"/>
              </a:rPr>
              <a:t>Dedicated</a:t>
            </a:r>
            <a:r>
              <a:rPr sz="2800" spc="-5" dirty="0">
                <a:latin typeface="Calibri"/>
                <a:cs typeface="Calibri"/>
              </a:rPr>
              <a:t> </a:t>
            </a:r>
            <a:r>
              <a:rPr sz="2800" spc="-35" dirty="0">
                <a:latin typeface="Calibri"/>
                <a:cs typeface="Calibri"/>
              </a:rPr>
              <a:t>quality-control</a:t>
            </a:r>
            <a:r>
              <a:rPr sz="2800" spc="-5" dirty="0">
                <a:latin typeface="Calibri"/>
                <a:cs typeface="Calibri"/>
              </a:rPr>
              <a:t> </a:t>
            </a:r>
            <a:r>
              <a:rPr sz="2800" spc="-25" dirty="0">
                <a:latin typeface="Calibri"/>
                <a:cs typeface="Calibri"/>
              </a:rPr>
              <a:t>tools</a:t>
            </a:r>
            <a:r>
              <a:rPr sz="2800" spc="5" dirty="0">
                <a:latin typeface="Calibri"/>
                <a:cs typeface="Calibri"/>
              </a:rPr>
              <a:t> </a:t>
            </a:r>
            <a:r>
              <a:rPr sz="2800" spc="-35" dirty="0">
                <a:latin typeface="Calibri"/>
                <a:cs typeface="Calibri"/>
              </a:rPr>
              <a:t>exist:</a:t>
            </a:r>
            <a:endParaRPr sz="2800">
              <a:latin typeface="Calibri"/>
              <a:cs typeface="Calibri"/>
            </a:endParaRPr>
          </a:p>
          <a:p>
            <a:pPr marL="698500" lvl="1" indent="-229235">
              <a:lnSpc>
                <a:spcPct val="100000"/>
              </a:lnSpc>
              <a:spcBef>
                <a:spcPts val="234"/>
              </a:spcBef>
              <a:buFont typeface="Arial"/>
              <a:buChar char="•"/>
              <a:tabLst>
                <a:tab pos="698500" algn="l"/>
              </a:tabLst>
            </a:pPr>
            <a:r>
              <a:rPr sz="2400" spc="-25" dirty="0">
                <a:latin typeface="Calibri"/>
                <a:cs typeface="Calibri"/>
              </a:rPr>
              <a:t>RSeQC</a:t>
            </a:r>
            <a:r>
              <a:rPr sz="2400" spc="-10" dirty="0">
                <a:latin typeface="Calibri"/>
                <a:cs typeface="Calibri"/>
              </a:rPr>
              <a:t> </a:t>
            </a:r>
            <a:r>
              <a:rPr sz="2400" spc="-35" dirty="0">
                <a:latin typeface="Calibri"/>
                <a:cs typeface="Calibri"/>
              </a:rPr>
              <a:t>(Wang</a:t>
            </a:r>
            <a:r>
              <a:rPr sz="2400" spc="-15" dirty="0">
                <a:latin typeface="Calibri"/>
                <a:cs typeface="Calibri"/>
              </a:rPr>
              <a:t> </a:t>
            </a:r>
            <a:r>
              <a:rPr sz="2400" spc="-20" dirty="0">
                <a:latin typeface="Calibri"/>
                <a:cs typeface="Calibri"/>
              </a:rPr>
              <a:t>et </a:t>
            </a:r>
            <a:r>
              <a:rPr sz="2400" spc="-25" dirty="0">
                <a:latin typeface="Calibri"/>
                <a:cs typeface="Calibri"/>
              </a:rPr>
              <a:t>al.</a:t>
            </a:r>
            <a:r>
              <a:rPr sz="2400" spc="-15" dirty="0">
                <a:latin typeface="Calibri"/>
                <a:cs typeface="Calibri"/>
              </a:rPr>
              <a:t> </a:t>
            </a:r>
            <a:r>
              <a:rPr sz="2400" spc="-10" dirty="0">
                <a:latin typeface="Calibri"/>
                <a:cs typeface="Calibri"/>
              </a:rPr>
              <a:t>2012)</a:t>
            </a:r>
            <a:endParaRPr sz="2400">
              <a:latin typeface="Calibri"/>
              <a:cs typeface="Calibri"/>
            </a:endParaRPr>
          </a:p>
          <a:p>
            <a:pPr marL="698500" lvl="1" indent="-229235">
              <a:lnSpc>
                <a:spcPct val="100000"/>
              </a:lnSpc>
              <a:spcBef>
                <a:spcPts val="120"/>
              </a:spcBef>
              <a:buFont typeface="Arial"/>
              <a:buChar char="•"/>
              <a:tabLst>
                <a:tab pos="698500" algn="l"/>
              </a:tabLst>
            </a:pPr>
            <a:r>
              <a:rPr sz="2400" spc="-65" dirty="0">
                <a:latin typeface="Calibri"/>
                <a:cs typeface="Calibri"/>
              </a:rPr>
              <a:t>QoRTs</a:t>
            </a:r>
            <a:r>
              <a:rPr sz="2400" spc="-30" dirty="0">
                <a:latin typeface="Calibri"/>
                <a:cs typeface="Calibri"/>
              </a:rPr>
              <a:t> </a:t>
            </a:r>
            <a:r>
              <a:rPr sz="2400" spc="-20" dirty="0">
                <a:latin typeface="Calibri"/>
                <a:cs typeface="Calibri"/>
              </a:rPr>
              <a:t>(Hartley&amp;Mullikin2015)</a:t>
            </a:r>
            <a:endParaRPr sz="2400">
              <a:latin typeface="Calibri"/>
              <a:cs typeface="Calibri"/>
            </a:endParaRPr>
          </a:p>
        </p:txBody>
      </p:sp>
    </p:spTree>
    <p:extLst>
      <p:ext uri="{BB962C8B-B14F-4D97-AF65-F5344CB8AC3E}">
        <p14:creationId xmlns:p14="http://schemas.microsoft.com/office/powerpoint/2010/main" val="1251432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33079-9111-DD4E-9F1F-1600347F2BFB}"/>
              </a:ext>
            </a:extLst>
          </p:cNvPr>
          <p:cNvSpPr>
            <a:spLocks noGrp="1"/>
          </p:cNvSpPr>
          <p:nvPr>
            <p:ph type="title"/>
          </p:nvPr>
        </p:nvSpPr>
        <p:spPr/>
        <p:txBody>
          <a:bodyPr/>
          <a:lstStyle/>
          <a:p>
            <a:r>
              <a:rPr lang="en-US" dirty="0" err="1"/>
              <a:t>Multiqc</a:t>
            </a:r>
            <a:r>
              <a:rPr lang="en-US" dirty="0"/>
              <a:t> </a:t>
            </a:r>
          </a:p>
        </p:txBody>
      </p:sp>
      <p:sp>
        <p:nvSpPr>
          <p:cNvPr id="3" name="Content Placeholder 2">
            <a:extLst>
              <a:ext uri="{FF2B5EF4-FFF2-40B4-BE49-F238E27FC236}">
                <a16:creationId xmlns:a16="http://schemas.microsoft.com/office/drawing/2014/main" id="{9B3EFED8-0C3B-5C4D-A012-7EE3EA45651F}"/>
              </a:ext>
            </a:extLst>
          </p:cNvPr>
          <p:cNvSpPr>
            <a:spLocks noGrp="1"/>
          </p:cNvSpPr>
          <p:nvPr>
            <p:ph idx="1"/>
          </p:nvPr>
        </p:nvSpPr>
        <p:spPr/>
        <p:txBody>
          <a:bodyPr/>
          <a:lstStyle/>
          <a:p>
            <a:r>
              <a:rPr lang="en-US" dirty="0"/>
              <a:t>Tells when report was generated and the data folder used to generate the report </a:t>
            </a:r>
          </a:p>
          <a:p>
            <a:r>
              <a:rPr lang="en-US" dirty="0"/>
              <a:t>There will be multiple tools used to generate the final report </a:t>
            </a:r>
          </a:p>
        </p:txBody>
      </p:sp>
    </p:spTree>
    <p:extLst>
      <p:ext uri="{BB962C8B-B14F-4D97-AF65-F5344CB8AC3E}">
        <p14:creationId xmlns:p14="http://schemas.microsoft.com/office/powerpoint/2010/main" val="3261508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A0022-3D74-A143-81F5-992D0252E525}"/>
              </a:ext>
            </a:extLst>
          </p:cNvPr>
          <p:cNvSpPr>
            <a:spLocks noGrp="1"/>
          </p:cNvSpPr>
          <p:nvPr>
            <p:ph type="title"/>
          </p:nvPr>
        </p:nvSpPr>
        <p:spPr/>
        <p:txBody>
          <a:bodyPr/>
          <a:lstStyle/>
          <a:p>
            <a:r>
              <a:rPr lang="en-US" dirty="0"/>
              <a:t>General statistics </a:t>
            </a:r>
          </a:p>
        </p:txBody>
      </p:sp>
      <p:sp>
        <p:nvSpPr>
          <p:cNvPr id="3" name="Content Placeholder 2">
            <a:extLst>
              <a:ext uri="{FF2B5EF4-FFF2-40B4-BE49-F238E27FC236}">
                <a16:creationId xmlns:a16="http://schemas.microsoft.com/office/drawing/2014/main" id="{4233C039-257C-3048-BF48-A4249B4C0142}"/>
              </a:ext>
            </a:extLst>
          </p:cNvPr>
          <p:cNvSpPr>
            <a:spLocks noGrp="1"/>
          </p:cNvSpPr>
          <p:nvPr>
            <p:ph idx="1"/>
          </p:nvPr>
        </p:nvSpPr>
        <p:spPr/>
        <p:txBody>
          <a:bodyPr/>
          <a:lstStyle/>
          <a:p>
            <a:r>
              <a:rPr lang="en-US" dirty="0"/>
              <a:t>Key statistics from ALL modules are found </a:t>
            </a:r>
          </a:p>
          <a:p>
            <a:r>
              <a:rPr lang="en-US" dirty="0"/>
              <a:t>Feature counts, STAR, FASTQC </a:t>
            </a:r>
          </a:p>
          <a:p>
            <a:r>
              <a:rPr lang="en-US" dirty="0"/>
              <a:t>Can see everything lined up together in one place </a:t>
            </a:r>
          </a:p>
          <a:p>
            <a:endParaRPr lang="en-US" dirty="0"/>
          </a:p>
        </p:txBody>
      </p:sp>
    </p:spTree>
    <p:extLst>
      <p:ext uri="{BB962C8B-B14F-4D97-AF65-F5344CB8AC3E}">
        <p14:creationId xmlns:p14="http://schemas.microsoft.com/office/powerpoint/2010/main" val="24261354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3C319-DB9C-E145-96EA-9A3B2021B548}"/>
              </a:ext>
            </a:extLst>
          </p:cNvPr>
          <p:cNvSpPr>
            <a:spLocks noGrp="1"/>
          </p:cNvSpPr>
          <p:nvPr>
            <p:ph type="title"/>
          </p:nvPr>
        </p:nvSpPr>
        <p:spPr/>
        <p:txBody>
          <a:bodyPr/>
          <a:lstStyle/>
          <a:p>
            <a:r>
              <a:rPr lang="en-US" dirty="0"/>
              <a:t>Now if you begin scrolling down will see more plots </a:t>
            </a:r>
          </a:p>
        </p:txBody>
      </p:sp>
      <p:sp>
        <p:nvSpPr>
          <p:cNvPr id="3" name="Content Placeholder 2">
            <a:extLst>
              <a:ext uri="{FF2B5EF4-FFF2-40B4-BE49-F238E27FC236}">
                <a16:creationId xmlns:a16="http://schemas.microsoft.com/office/drawing/2014/main" id="{2D27362A-3229-5C41-A744-ABDBBB53CB6B}"/>
              </a:ext>
            </a:extLst>
          </p:cNvPr>
          <p:cNvSpPr>
            <a:spLocks noGrp="1"/>
          </p:cNvSpPr>
          <p:nvPr>
            <p:ph idx="1"/>
          </p:nvPr>
        </p:nvSpPr>
        <p:spPr/>
        <p:txBody>
          <a:bodyPr/>
          <a:lstStyle/>
          <a:p>
            <a:r>
              <a:rPr lang="en-US" dirty="0"/>
              <a:t>Stacked bar plot </a:t>
            </a:r>
          </a:p>
          <a:p>
            <a:r>
              <a:rPr lang="en-US" dirty="0"/>
              <a:t>Click and unclick categories </a:t>
            </a:r>
          </a:p>
          <a:p>
            <a:r>
              <a:rPr lang="en-US" dirty="0"/>
              <a:t>Line graph with samples </a:t>
            </a:r>
          </a:p>
          <a:p>
            <a:r>
              <a:rPr lang="en-US" dirty="0"/>
              <a:t>All plots can be exported </a:t>
            </a:r>
          </a:p>
          <a:p>
            <a:pPr lvl="1"/>
            <a:r>
              <a:rPr lang="en-US" dirty="0"/>
              <a:t>Change size </a:t>
            </a:r>
          </a:p>
          <a:p>
            <a:pPr lvl="1"/>
            <a:r>
              <a:rPr lang="en-US" dirty="0" err="1"/>
              <a:t>Png</a:t>
            </a:r>
            <a:r>
              <a:rPr lang="en-US" dirty="0"/>
              <a:t> vs </a:t>
            </a:r>
            <a:r>
              <a:rPr lang="en-US" dirty="0" err="1"/>
              <a:t>svg</a:t>
            </a:r>
            <a:r>
              <a:rPr lang="en-US" dirty="0"/>
              <a:t> (for publications vs </a:t>
            </a:r>
            <a:r>
              <a:rPr lang="en-US" dirty="0" err="1"/>
              <a:t>powerpoint</a:t>
            </a:r>
            <a:r>
              <a:rPr lang="en-US" dirty="0"/>
              <a:t> presentations)</a:t>
            </a:r>
          </a:p>
          <a:p>
            <a:pPr lvl="1"/>
            <a:r>
              <a:rPr lang="en-US" dirty="0"/>
              <a:t>Highlight samples using MULTIQC toolbox </a:t>
            </a:r>
          </a:p>
          <a:p>
            <a:pPr lvl="1"/>
            <a:r>
              <a:rPr lang="en-US" dirty="0"/>
              <a:t>Rename samples </a:t>
            </a:r>
          </a:p>
        </p:txBody>
      </p:sp>
    </p:spTree>
    <p:extLst>
      <p:ext uri="{BB962C8B-B14F-4D97-AF65-F5344CB8AC3E}">
        <p14:creationId xmlns:p14="http://schemas.microsoft.com/office/powerpoint/2010/main" val="2126914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2569001"/>
            <a:ext cx="9144000" cy="948978"/>
          </a:xfrm>
          <a:prstGeom prst="rect">
            <a:avLst/>
          </a:prstGeom>
        </p:spPr>
        <p:txBody>
          <a:bodyPr vert="horz" wrap="square" lIns="0" tIns="114300" rIns="0" bIns="0" rtlCol="0">
            <a:spAutoFit/>
          </a:bodyPr>
          <a:lstStyle/>
          <a:p>
            <a:pPr marL="12700" marR="5080" indent="436880" algn="ctr">
              <a:lnSpc>
                <a:spcPts val="6500"/>
              </a:lnSpc>
              <a:spcBef>
                <a:spcPts val="900"/>
              </a:spcBef>
            </a:pPr>
            <a:r>
              <a:rPr sz="6000" spc="-10" dirty="0"/>
              <a:t>Alignments </a:t>
            </a:r>
            <a:r>
              <a:rPr sz="6000" spc="-5" dirty="0"/>
              <a:t>files</a:t>
            </a:r>
            <a:endParaRPr sz="6000" dirty="0"/>
          </a:p>
        </p:txBody>
      </p:sp>
    </p:spTree>
    <p:extLst>
      <p:ext uri="{BB962C8B-B14F-4D97-AF65-F5344CB8AC3E}">
        <p14:creationId xmlns:p14="http://schemas.microsoft.com/office/powerpoint/2010/main" val="11182752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22F88-E337-5342-8A11-899F7975806E}"/>
              </a:ext>
            </a:extLst>
          </p:cNvPr>
          <p:cNvSpPr>
            <a:spLocks noGrp="1"/>
          </p:cNvSpPr>
          <p:nvPr>
            <p:ph type="title"/>
          </p:nvPr>
        </p:nvSpPr>
        <p:spPr/>
        <p:txBody>
          <a:bodyPr/>
          <a:lstStyle/>
          <a:p>
            <a:r>
              <a:rPr lang="en-US" dirty="0"/>
              <a:t>Generate comprehensive </a:t>
            </a:r>
            <a:r>
              <a:rPr lang="en-US" dirty="0" err="1"/>
              <a:t>multiqc</a:t>
            </a:r>
            <a:r>
              <a:rPr lang="en-US" dirty="0"/>
              <a:t> report </a:t>
            </a:r>
          </a:p>
        </p:txBody>
      </p:sp>
      <p:sp>
        <p:nvSpPr>
          <p:cNvPr id="3" name="Content Placeholder 2">
            <a:extLst>
              <a:ext uri="{FF2B5EF4-FFF2-40B4-BE49-F238E27FC236}">
                <a16:creationId xmlns:a16="http://schemas.microsoft.com/office/drawing/2014/main" id="{F34BC4A5-40B4-D445-945F-ED2F582D6937}"/>
              </a:ext>
            </a:extLst>
          </p:cNvPr>
          <p:cNvSpPr>
            <a:spLocks noGrp="1"/>
          </p:cNvSpPr>
          <p:nvPr>
            <p:ph idx="1"/>
          </p:nvPr>
        </p:nvSpPr>
        <p:spPr/>
        <p:txBody>
          <a:bodyPr/>
          <a:lstStyle/>
          <a:p>
            <a:r>
              <a:rPr lang="en-US" dirty="0"/>
              <a:t>Need to run in the directory that contains all .log files for all programs run </a:t>
            </a:r>
          </a:p>
        </p:txBody>
      </p:sp>
    </p:spTree>
    <p:extLst>
      <p:ext uri="{BB962C8B-B14F-4D97-AF65-F5344CB8AC3E}">
        <p14:creationId xmlns:p14="http://schemas.microsoft.com/office/powerpoint/2010/main" val="23896982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A57AB211-F525-DE4C-AAAE-FCC9BFD32728}"/>
              </a:ext>
            </a:extLst>
          </p:cNvPr>
          <p:cNvPicPr>
            <a:picLocks noChangeAspect="1"/>
          </p:cNvPicPr>
          <p:nvPr/>
        </p:nvPicPr>
        <p:blipFill rotWithShape="1">
          <a:blip r:embed="rId3"/>
          <a:srcRect b="24476"/>
          <a:stretch/>
        </p:blipFill>
        <p:spPr>
          <a:xfrm>
            <a:off x="1357759" y="1359448"/>
            <a:ext cx="6681341" cy="3453947"/>
          </a:xfrm>
          <a:prstGeom prst="rect">
            <a:avLst/>
          </a:prstGeom>
          <a:ln w="19050">
            <a:noFill/>
          </a:ln>
        </p:spPr>
      </p:pic>
      <p:sp>
        <p:nvSpPr>
          <p:cNvPr id="7" name="Rectangle 6">
            <a:extLst>
              <a:ext uri="{FF2B5EF4-FFF2-40B4-BE49-F238E27FC236}">
                <a16:creationId xmlns:a16="http://schemas.microsoft.com/office/drawing/2014/main" id="{E5C0D497-A270-B94D-BB83-4ADB2D45ECCC}"/>
              </a:ext>
            </a:extLst>
          </p:cNvPr>
          <p:cNvSpPr/>
          <p:nvPr/>
        </p:nvSpPr>
        <p:spPr>
          <a:xfrm>
            <a:off x="0" y="857250"/>
            <a:ext cx="9144000" cy="56197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accent4">
                  <a:lumMod val="75000"/>
                </a:schemeClr>
              </a:solidFill>
            </a:endParaRPr>
          </a:p>
        </p:txBody>
      </p:sp>
      <p:cxnSp>
        <p:nvCxnSpPr>
          <p:cNvPr id="8" name="Straight Connector 7">
            <a:extLst>
              <a:ext uri="{FF2B5EF4-FFF2-40B4-BE49-F238E27FC236}">
                <a16:creationId xmlns:a16="http://schemas.microsoft.com/office/drawing/2014/main" id="{C77CF1A6-DA31-5E47-884F-1CA4B5E6C0C7}"/>
              </a:ext>
            </a:extLst>
          </p:cNvPr>
          <p:cNvCxnSpPr/>
          <p:nvPr/>
        </p:nvCxnSpPr>
        <p:spPr>
          <a:xfrm>
            <a:off x="0" y="1419225"/>
            <a:ext cx="9144000"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1" name="Rectangle 20"/>
          <p:cNvSpPr/>
          <p:nvPr/>
        </p:nvSpPr>
        <p:spPr>
          <a:xfrm>
            <a:off x="0" y="874700"/>
            <a:ext cx="9144000" cy="461665"/>
          </a:xfrm>
          <a:prstGeom prst="rect">
            <a:avLst/>
          </a:prstGeom>
        </p:spPr>
        <p:txBody>
          <a:bodyPr wrap="square">
            <a:spAutoFit/>
          </a:bodyPr>
          <a:lstStyle/>
          <a:p>
            <a:pPr algn="ctr"/>
            <a:r>
              <a:rPr lang="en-US" sz="2400" dirty="0">
                <a:solidFill>
                  <a:sysClr val="windowText" lastClr="000000"/>
                </a:solidFill>
                <a:latin typeface="Arial" panose="020B0604020202020204" pitchFamily="34" charset="0"/>
                <a:ea typeface="Helvetica" charset="0"/>
                <a:cs typeface="Arial" panose="020B0604020202020204" pitchFamily="34" charset="0"/>
              </a:rPr>
              <a:t>Functional Genomic Assays &amp; Experimental Design</a:t>
            </a:r>
          </a:p>
        </p:txBody>
      </p:sp>
      <p:sp>
        <p:nvSpPr>
          <p:cNvPr id="2" name="Slide Number Placeholder 1">
            <a:extLst>
              <a:ext uri="{FF2B5EF4-FFF2-40B4-BE49-F238E27FC236}">
                <a16:creationId xmlns:a16="http://schemas.microsoft.com/office/drawing/2014/main" id="{2A59B8D8-391D-E042-A7EE-9E2178D7D189}"/>
              </a:ext>
            </a:extLst>
          </p:cNvPr>
          <p:cNvSpPr>
            <a:spLocks noGrp="1"/>
          </p:cNvSpPr>
          <p:nvPr>
            <p:ph type="sldNum" sz="quarter" idx="12"/>
          </p:nvPr>
        </p:nvSpPr>
        <p:spPr/>
        <p:txBody>
          <a:bodyPr/>
          <a:lstStyle/>
          <a:p>
            <a:fld id="{C27247EF-A5E8-1F41-AFA4-53EFDCE5A968}" type="slidenum">
              <a:rPr lang="en-US" smtClean="0"/>
              <a:t>21</a:t>
            </a:fld>
            <a:endParaRPr lang="en-US"/>
          </a:p>
        </p:txBody>
      </p:sp>
      <p:pic>
        <p:nvPicPr>
          <p:cNvPr id="5" name="Picture 4" descr="Diagram&#10;&#10;Description automatically generated">
            <a:extLst>
              <a:ext uri="{FF2B5EF4-FFF2-40B4-BE49-F238E27FC236}">
                <a16:creationId xmlns:a16="http://schemas.microsoft.com/office/drawing/2014/main" id="{BCA3CFAA-E919-7548-9C3E-E1662536539E}"/>
              </a:ext>
            </a:extLst>
          </p:cNvPr>
          <p:cNvPicPr>
            <a:picLocks noChangeAspect="1"/>
          </p:cNvPicPr>
          <p:nvPr/>
        </p:nvPicPr>
        <p:blipFill rotWithShape="1">
          <a:blip r:embed="rId3"/>
          <a:srcRect t="76276"/>
          <a:stretch/>
        </p:blipFill>
        <p:spPr>
          <a:xfrm>
            <a:off x="1472059" y="4839412"/>
            <a:ext cx="6681341" cy="1084961"/>
          </a:xfrm>
          <a:prstGeom prst="rect">
            <a:avLst/>
          </a:prstGeom>
          <a:ln w="19050">
            <a:noFill/>
          </a:ln>
        </p:spPr>
      </p:pic>
      <p:sp>
        <p:nvSpPr>
          <p:cNvPr id="3" name="TextBox 2">
            <a:extLst>
              <a:ext uri="{FF2B5EF4-FFF2-40B4-BE49-F238E27FC236}">
                <a16:creationId xmlns:a16="http://schemas.microsoft.com/office/drawing/2014/main" id="{61CDCE95-9E4C-E446-9742-8041F290B150}"/>
              </a:ext>
            </a:extLst>
          </p:cNvPr>
          <p:cNvSpPr txBox="1"/>
          <p:nvPr/>
        </p:nvSpPr>
        <p:spPr>
          <a:xfrm>
            <a:off x="2365513" y="2169215"/>
            <a:ext cx="636104" cy="230832"/>
          </a:xfrm>
          <a:prstGeom prst="rect">
            <a:avLst/>
          </a:prstGeom>
          <a:noFill/>
        </p:spPr>
        <p:txBody>
          <a:bodyPr wrap="square" rtlCol="0">
            <a:spAutoFit/>
          </a:bodyPr>
          <a:lstStyle/>
          <a:p>
            <a:r>
              <a:rPr lang="en-US" sz="900" dirty="0">
                <a:latin typeface="Arial" panose="020B0604020202020204" pitchFamily="34" charset="0"/>
                <a:cs typeface="Arial" panose="020B0604020202020204" pitchFamily="34" charset="0"/>
              </a:rPr>
              <a:t>6 </a:t>
            </a:r>
            <a:r>
              <a:rPr lang="en-US" sz="900" dirty="0" err="1">
                <a:latin typeface="Arial" panose="020B0604020202020204" pitchFamily="34" charset="0"/>
                <a:cs typeface="Arial" panose="020B0604020202020204" pitchFamily="34" charset="0"/>
              </a:rPr>
              <a:t>hrs</a:t>
            </a:r>
            <a:endParaRPr lang="en-US" sz="9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51F0D6A8-6A42-7549-ACE2-E396CDEABD00}"/>
              </a:ext>
            </a:extLst>
          </p:cNvPr>
          <p:cNvSpPr txBox="1"/>
          <p:nvPr/>
        </p:nvSpPr>
        <p:spPr>
          <a:xfrm>
            <a:off x="1567543" y="2577193"/>
            <a:ext cx="1915886" cy="276999"/>
          </a:xfrm>
          <a:prstGeom prst="rect">
            <a:avLst/>
          </a:prstGeom>
          <a:noFill/>
        </p:spPr>
        <p:txBody>
          <a:bodyPr wrap="square" rtlCol="0">
            <a:spAutoFit/>
          </a:bodyPr>
          <a:lstStyle/>
          <a:p>
            <a:r>
              <a:rPr lang="en-US" sz="1200" b="1" dirty="0"/>
              <a:t>What genes are altered?</a:t>
            </a:r>
          </a:p>
        </p:txBody>
      </p:sp>
      <p:sp>
        <p:nvSpPr>
          <p:cNvPr id="10" name="TextBox 9">
            <a:extLst>
              <a:ext uri="{FF2B5EF4-FFF2-40B4-BE49-F238E27FC236}">
                <a16:creationId xmlns:a16="http://schemas.microsoft.com/office/drawing/2014/main" id="{21A3F763-D1DA-0B41-8A34-A0338A5D7BA1}"/>
              </a:ext>
            </a:extLst>
          </p:cNvPr>
          <p:cNvSpPr txBox="1"/>
          <p:nvPr/>
        </p:nvSpPr>
        <p:spPr>
          <a:xfrm>
            <a:off x="141517" y="3807602"/>
            <a:ext cx="1654628" cy="646331"/>
          </a:xfrm>
          <a:prstGeom prst="rect">
            <a:avLst/>
          </a:prstGeom>
          <a:noFill/>
        </p:spPr>
        <p:txBody>
          <a:bodyPr wrap="square" rtlCol="0">
            <a:spAutoFit/>
          </a:bodyPr>
          <a:lstStyle/>
          <a:p>
            <a:pPr algn="ctr"/>
            <a:r>
              <a:rPr lang="en-US" sz="1200" b="1" dirty="0"/>
              <a:t>Which regions of the chromatin are accessible? </a:t>
            </a:r>
          </a:p>
        </p:txBody>
      </p:sp>
      <p:sp>
        <p:nvSpPr>
          <p:cNvPr id="11" name="TextBox 10">
            <a:extLst>
              <a:ext uri="{FF2B5EF4-FFF2-40B4-BE49-F238E27FC236}">
                <a16:creationId xmlns:a16="http://schemas.microsoft.com/office/drawing/2014/main" id="{A1FC3DA5-84ED-E14F-9379-BB5A04D5324F}"/>
              </a:ext>
            </a:extLst>
          </p:cNvPr>
          <p:cNvSpPr txBox="1"/>
          <p:nvPr/>
        </p:nvSpPr>
        <p:spPr>
          <a:xfrm>
            <a:off x="7873341" y="2481549"/>
            <a:ext cx="1238003" cy="461665"/>
          </a:xfrm>
          <a:prstGeom prst="rect">
            <a:avLst/>
          </a:prstGeom>
          <a:noFill/>
        </p:spPr>
        <p:txBody>
          <a:bodyPr wrap="square" rtlCol="0">
            <a:spAutoFit/>
          </a:bodyPr>
          <a:lstStyle/>
          <a:p>
            <a:pPr algn="ctr"/>
            <a:r>
              <a:rPr lang="en-US" sz="1200" b="1" dirty="0"/>
              <a:t>Which ‘targets’ are PTM? </a:t>
            </a:r>
          </a:p>
        </p:txBody>
      </p:sp>
    </p:spTree>
    <p:extLst>
      <p:ext uri="{BB962C8B-B14F-4D97-AF65-F5344CB8AC3E}">
        <p14:creationId xmlns:p14="http://schemas.microsoft.com/office/powerpoint/2010/main" val="1947839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874700"/>
            <a:ext cx="9144000" cy="507831"/>
          </a:xfrm>
          <a:prstGeom prst="rect">
            <a:avLst/>
          </a:prstGeom>
        </p:spPr>
        <p:txBody>
          <a:bodyPr wrap="square">
            <a:spAutoFit/>
          </a:bodyPr>
          <a:lstStyle/>
          <a:p>
            <a:pPr algn="ctr"/>
            <a:r>
              <a:rPr lang="en-US" sz="2700" dirty="0">
                <a:solidFill>
                  <a:sysClr val="windowText" lastClr="000000"/>
                </a:solidFill>
                <a:latin typeface="Arial" panose="020B0604020202020204" pitchFamily="34" charset="0"/>
                <a:ea typeface="Helvetica" charset="0"/>
                <a:cs typeface="Arial" panose="020B0604020202020204" pitchFamily="34" charset="0"/>
              </a:rPr>
              <a:t>Functional Genomic Assays</a:t>
            </a:r>
          </a:p>
        </p:txBody>
      </p:sp>
      <p:pic>
        <p:nvPicPr>
          <p:cNvPr id="38" name="Picture 37">
            <a:extLst>
              <a:ext uri="{FF2B5EF4-FFF2-40B4-BE49-F238E27FC236}">
                <a16:creationId xmlns:a16="http://schemas.microsoft.com/office/drawing/2014/main" id="{43F0538F-9D6B-AF45-AB6E-D2D887A016C8}"/>
              </a:ext>
            </a:extLst>
          </p:cNvPr>
          <p:cNvPicPr>
            <a:picLocks noChangeAspect="1"/>
          </p:cNvPicPr>
          <p:nvPr/>
        </p:nvPicPr>
        <p:blipFill>
          <a:blip r:embed="rId3"/>
          <a:stretch>
            <a:fillRect/>
          </a:stretch>
        </p:blipFill>
        <p:spPr>
          <a:xfrm>
            <a:off x="864394" y="1568162"/>
            <a:ext cx="7415213" cy="3932307"/>
          </a:xfrm>
          <a:prstGeom prst="rect">
            <a:avLst/>
          </a:prstGeom>
        </p:spPr>
      </p:pic>
      <p:sp>
        <p:nvSpPr>
          <p:cNvPr id="2" name="Slide Number Placeholder 1">
            <a:extLst>
              <a:ext uri="{FF2B5EF4-FFF2-40B4-BE49-F238E27FC236}">
                <a16:creationId xmlns:a16="http://schemas.microsoft.com/office/drawing/2014/main" id="{2A59B8D8-391D-E042-A7EE-9E2178D7D189}"/>
              </a:ext>
            </a:extLst>
          </p:cNvPr>
          <p:cNvSpPr>
            <a:spLocks noGrp="1"/>
          </p:cNvSpPr>
          <p:nvPr>
            <p:ph type="sldNum" sz="quarter" idx="12"/>
          </p:nvPr>
        </p:nvSpPr>
        <p:spPr/>
        <p:txBody>
          <a:bodyPr/>
          <a:lstStyle/>
          <a:p>
            <a:fld id="{C27247EF-A5E8-1F41-AFA4-53EFDCE5A968}" type="slidenum">
              <a:rPr lang="en-US" smtClean="0"/>
              <a:t>22</a:t>
            </a:fld>
            <a:endParaRPr lang="en-US"/>
          </a:p>
        </p:txBody>
      </p:sp>
    </p:spTree>
    <p:extLst>
      <p:ext uri="{BB962C8B-B14F-4D97-AF65-F5344CB8AC3E}">
        <p14:creationId xmlns:p14="http://schemas.microsoft.com/office/powerpoint/2010/main" val="15993577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42875" y="5138187"/>
            <a:ext cx="2989054"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Signal one = anti-IgM</a:t>
            </a:r>
          </a:p>
          <a:p>
            <a:r>
              <a:rPr lang="en-US" dirty="0">
                <a:latin typeface="Arial" panose="020B0604020202020204" pitchFamily="34" charset="0"/>
                <a:cs typeface="Arial" panose="020B0604020202020204" pitchFamily="34" charset="0"/>
              </a:rPr>
              <a:t>Signal two = CD40L </a:t>
            </a:r>
          </a:p>
        </p:txBody>
      </p:sp>
      <p:pic>
        <p:nvPicPr>
          <p:cNvPr id="14" name="Picture 13">
            <a:extLst>
              <a:ext uri="{FF2B5EF4-FFF2-40B4-BE49-F238E27FC236}">
                <a16:creationId xmlns:a16="http://schemas.microsoft.com/office/drawing/2014/main" id="{CDF2C721-AC5E-0A48-8575-F52F71FB41F8}"/>
              </a:ext>
            </a:extLst>
          </p:cNvPr>
          <p:cNvPicPr>
            <a:picLocks noChangeAspect="1"/>
          </p:cNvPicPr>
          <p:nvPr/>
        </p:nvPicPr>
        <p:blipFill rotWithShape="1">
          <a:blip r:embed="rId2"/>
          <a:srcRect r="13913"/>
          <a:stretch/>
        </p:blipFill>
        <p:spPr>
          <a:xfrm>
            <a:off x="697603" y="1968218"/>
            <a:ext cx="7748795" cy="2286000"/>
          </a:xfrm>
          <a:prstGeom prst="rect">
            <a:avLst/>
          </a:prstGeom>
        </p:spPr>
      </p:pic>
      <p:sp>
        <p:nvSpPr>
          <p:cNvPr id="16" name="TextBox 15">
            <a:extLst>
              <a:ext uri="{FF2B5EF4-FFF2-40B4-BE49-F238E27FC236}">
                <a16:creationId xmlns:a16="http://schemas.microsoft.com/office/drawing/2014/main" id="{FE5EF566-ABF4-C14C-A074-AD6A2F2011CE}"/>
              </a:ext>
            </a:extLst>
          </p:cNvPr>
          <p:cNvSpPr txBox="1"/>
          <p:nvPr/>
        </p:nvSpPr>
        <p:spPr>
          <a:xfrm>
            <a:off x="3458056" y="3977219"/>
            <a:ext cx="1946967" cy="300082"/>
          </a:xfrm>
          <a:prstGeom prst="rect">
            <a:avLst/>
          </a:prstGeom>
          <a:noFill/>
        </p:spPr>
        <p:txBody>
          <a:bodyPr wrap="square" rtlCol="0">
            <a:spAutoFit/>
          </a:bodyPr>
          <a:lstStyle/>
          <a:p>
            <a:r>
              <a:rPr lang="en-US" sz="1350" dirty="0">
                <a:latin typeface="Arial" panose="020B0604020202020204" pitchFamily="34" charset="0"/>
                <a:cs typeface="Arial" panose="020B0604020202020204" pitchFamily="34" charset="0"/>
              </a:rPr>
              <a:t>6hrs - ‘early’ time point </a:t>
            </a:r>
          </a:p>
        </p:txBody>
      </p:sp>
      <p:sp>
        <p:nvSpPr>
          <p:cNvPr id="2" name="TextBox 1">
            <a:extLst>
              <a:ext uri="{FF2B5EF4-FFF2-40B4-BE49-F238E27FC236}">
                <a16:creationId xmlns:a16="http://schemas.microsoft.com/office/drawing/2014/main" id="{CDA0E77A-C0EA-2F42-984F-62FBB35D1034}"/>
              </a:ext>
            </a:extLst>
          </p:cNvPr>
          <p:cNvSpPr txBox="1"/>
          <p:nvPr/>
        </p:nvSpPr>
        <p:spPr>
          <a:xfrm>
            <a:off x="0" y="1020069"/>
            <a:ext cx="9144000" cy="507831"/>
          </a:xfrm>
          <a:prstGeom prst="rect">
            <a:avLst/>
          </a:prstGeom>
          <a:noFill/>
        </p:spPr>
        <p:txBody>
          <a:bodyPr wrap="square" rtlCol="0">
            <a:spAutoFit/>
          </a:bodyPr>
          <a:lstStyle/>
          <a:p>
            <a:pPr algn="ctr"/>
            <a:r>
              <a:rPr lang="en-US" sz="2700" dirty="0">
                <a:solidFill>
                  <a:sysClr val="windowText" lastClr="000000"/>
                </a:solidFill>
                <a:latin typeface="Arial" panose="020B0604020202020204" pitchFamily="34" charset="0"/>
                <a:cs typeface="Arial" panose="020B0604020202020204" pitchFamily="34" charset="0"/>
              </a:rPr>
              <a:t>Experimental Design</a:t>
            </a:r>
          </a:p>
        </p:txBody>
      </p:sp>
      <p:sp>
        <p:nvSpPr>
          <p:cNvPr id="3" name="TextBox 2">
            <a:extLst>
              <a:ext uri="{FF2B5EF4-FFF2-40B4-BE49-F238E27FC236}">
                <a16:creationId xmlns:a16="http://schemas.microsoft.com/office/drawing/2014/main" id="{F5787220-119F-6B43-AD33-360F8C31777B}"/>
              </a:ext>
            </a:extLst>
          </p:cNvPr>
          <p:cNvSpPr txBox="1"/>
          <p:nvPr/>
        </p:nvSpPr>
        <p:spPr>
          <a:xfrm>
            <a:off x="1063883" y="2136616"/>
            <a:ext cx="1631372" cy="300082"/>
          </a:xfrm>
          <a:prstGeom prst="rect">
            <a:avLst/>
          </a:prstGeom>
          <a:noFill/>
        </p:spPr>
        <p:txBody>
          <a:bodyPr wrap="square" rtlCol="0">
            <a:spAutoFit/>
          </a:bodyPr>
          <a:lstStyle/>
          <a:p>
            <a:r>
              <a:rPr lang="en-US" sz="1350" dirty="0">
                <a:latin typeface="Arial" panose="020B0604020202020204" pitchFamily="34" charset="0"/>
                <a:cs typeface="Arial" panose="020B0604020202020204" pitchFamily="34" charset="0"/>
              </a:rPr>
              <a:t>Ikaros-mutant</a:t>
            </a:r>
          </a:p>
        </p:txBody>
      </p:sp>
      <p:sp>
        <p:nvSpPr>
          <p:cNvPr id="6" name="Rectangle 5">
            <a:extLst>
              <a:ext uri="{FF2B5EF4-FFF2-40B4-BE49-F238E27FC236}">
                <a16:creationId xmlns:a16="http://schemas.microsoft.com/office/drawing/2014/main" id="{CA17ED64-497C-6D4A-9A0D-1AFDCB12C792}"/>
              </a:ext>
            </a:extLst>
          </p:cNvPr>
          <p:cNvSpPr/>
          <p:nvPr/>
        </p:nvSpPr>
        <p:spPr>
          <a:xfrm>
            <a:off x="6803128" y="3556728"/>
            <a:ext cx="1643270" cy="33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8" name="TextBox 7">
            <a:extLst>
              <a:ext uri="{FF2B5EF4-FFF2-40B4-BE49-F238E27FC236}">
                <a16:creationId xmlns:a16="http://schemas.microsoft.com/office/drawing/2014/main" id="{F0B669E6-4434-764F-ABC8-4AEA5E8C32E2}"/>
              </a:ext>
            </a:extLst>
          </p:cNvPr>
          <p:cNvSpPr txBox="1"/>
          <p:nvPr/>
        </p:nvSpPr>
        <p:spPr>
          <a:xfrm>
            <a:off x="6782656" y="3526020"/>
            <a:ext cx="220027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CUT&amp;RUN</a:t>
            </a:r>
          </a:p>
        </p:txBody>
      </p:sp>
      <p:sp>
        <p:nvSpPr>
          <p:cNvPr id="4" name="Rectangle 3">
            <a:extLst>
              <a:ext uri="{FF2B5EF4-FFF2-40B4-BE49-F238E27FC236}">
                <a16:creationId xmlns:a16="http://schemas.microsoft.com/office/drawing/2014/main" id="{D22840DC-61F3-E94A-8C11-F8D7E59A92DA}"/>
              </a:ext>
            </a:extLst>
          </p:cNvPr>
          <p:cNvSpPr/>
          <p:nvPr/>
        </p:nvSpPr>
        <p:spPr>
          <a:xfrm>
            <a:off x="5405023" y="3301273"/>
            <a:ext cx="3405764" cy="6759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Slide Number Placeholder 4">
            <a:extLst>
              <a:ext uri="{FF2B5EF4-FFF2-40B4-BE49-F238E27FC236}">
                <a16:creationId xmlns:a16="http://schemas.microsoft.com/office/drawing/2014/main" id="{5C37B371-A68F-B343-8802-733515B8B754}"/>
              </a:ext>
            </a:extLst>
          </p:cNvPr>
          <p:cNvSpPr>
            <a:spLocks noGrp="1"/>
          </p:cNvSpPr>
          <p:nvPr>
            <p:ph type="sldNum" sz="quarter" idx="12"/>
          </p:nvPr>
        </p:nvSpPr>
        <p:spPr/>
        <p:txBody>
          <a:bodyPr/>
          <a:lstStyle/>
          <a:p>
            <a:fld id="{C27247EF-A5E8-1F41-AFA4-53EFDCE5A968}" type="slidenum">
              <a:rPr lang="en-US" smtClean="0"/>
              <a:t>23</a:t>
            </a:fld>
            <a:endParaRPr lang="en-US"/>
          </a:p>
        </p:txBody>
      </p:sp>
    </p:spTree>
    <p:extLst>
      <p:ext uri="{BB962C8B-B14F-4D97-AF65-F5344CB8AC3E}">
        <p14:creationId xmlns:p14="http://schemas.microsoft.com/office/powerpoint/2010/main" val="105642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FB6B103-0AD2-2A4C-9A94-D7231D2E7A0A}"/>
              </a:ext>
            </a:extLst>
          </p:cNvPr>
          <p:cNvPicPr>
            <a:picLocks noGrp="1" noChangeAspect="1"/>
          </p:cNvPicPr>
          <p:nvPr>
            <p:ph idx="1"/>
          </p:nvPr>
        </p:nvPicPr>
        <p:blipFill rotWithShape="1">
          <a:blip r:embed="rId3"/>
          <a:srcRect t="8134" r="14374"/>
          <a:stretch/>
        </p:blipFill>
        <p:spPr>
          <a:xfrm>
            <a:off x="273202" y="1993810"/>
            <a:ext cx="3767027" cy="3233252"/>
          </a:xfrm>
        </p:spPr>
      </p:pic>
      <p:pic>
        <p:nvPicPr>
          <p:cNvPr id="7" name="Picture 6">
            <a:extLst>
              <a:ext uri="{FF2B5EF4-FFF2-40B4-BE49-F238E27FC236}">
                <a16:creationId xmlns:a16="http://schemas.microsoft.com/office/drawing/2014/main" id="{A0D37D91-D680-1D46-87A1-343BF7F88A6F}"/>
              </a:ext>
            </a:extLst>
          </p:cNvPr>
          <p:cNvPicPr>
            <a:picLocks noChangeAspect="1"/>
          </p:cNvPicPr>
          <p:nvPr/>
        </p:nvPicPr>
        <p:blipFill rotWithShape="1">
          <a:blip r:embed="rId4"/>
          <a:srcRect t="8796" r="14316"/>
          <a:stretch/>
        </p:blipFill>
        <p:spPr>
          <a:xfrm>
            <a:off x="4141362" y="1993810"/>
            <a:ext cx="3735676" cy="3181088"/>
          </a:xfrm>
          <a:prstGeom prst="rect">
            <a:avLst/>
          </a:prstGeom>
        </p:spPr>
      </p:pic>
      <p:sp>
        <p:nvSpPr>
          <p:cNvPr id="8" name="TextBox 7">
            <a:extLst>
              <a:ext uri="{FF2B5EF4-FFF2-40B4-BE49-F238E27FC236}">
                <a16:creationId xmlns:a16="http://schemas.microsoft.com/office/drawing/2014/main" id="{129CFFC9-5493-C542-AC09-E4A4D900A24B}"/>
              </a:ext>
            </a:extLst>
          </p:cNvPr>
          <p:cNvSpPr txBox="1"/>
          <p:nvPr/>
        </p:nvSpPr>
        <p:spPr>
          <a:xfrm>
            <a:off x="621623" y="5190321"/>
            <a:ext cx="3469172" cy="300082"/>
          </a:xfrm>
          <a:prstGeom prst="rect">
            <a:avLst/>
          </a:prstGeom>
          <a:noFill/>
          <a:ln>
            <a:solidFill>
              <a:schemeClr val="tx1"/>
            </a:solidFill>
          </a:ln>
        </p:spPr>
        <p:txBody>
          <a:bodyPr wrap="square" rtlCol="0">
            <a:spAutoFit/>
          </a:bodyPr>
          <a:lstStyle/>
          <a:p>
            <a:r>
              <a:rPr lang="en-US" sz="1350" i="1" dirty="0">
                <a:latin typeface="Arial" panose="020B0604020202020204" pitchFamily="34" charset="0"/>
                <a:cs typeface="Arial" panose="020B0604020202020204" pitchFamily="34" charset="0"/>
              </a:rPr>
              <a:t>Genes are clustering by ex-vivo stimulation</a:t>
            </a:r>
          </a:p>
        </p:txBody>
      </p:sp>
      <p:sp>
        <p:nvSpPr>
          <p:cNvPr id="2" name="TextBox 1">
            <a:extLst>
              <a:ext uri="{FF2B5EF4-FFF2-40B4-BE49-F238E27FC236}">
                <a16:creationId xmlns:a16="http://schemas.microsoft.com/office/drawing/2014/main" id="{E24C3C99-A2B1-A546-A268-0DBFB592F76A}"/>
              </a:ext>
            </a:extLst>
          </p:cNvPr>
          <p:cNvSpPr txBox="1"/>
          <p:nvPr/>
        </p:nvSpPr>
        <p:spPr>
          <a:xfrm>
            <a:off x="1" y="897007"/>
            <a:ext cx="9143999" cy="923330"/>
          </a:xfrm>
          <a:prstGeom prst="rect">
            <a:avLst/>
          </a:prstGeom>
          <a:noFill/>
          <a:ln>
            <a:noFill/>
          </a:ln>
        </p:spPr>
        <p:txBody>
          <a:bodyPr wrap="square" rtlCol="0">
            <a:spAutoFit/>
          </a:bodyPr>
          <a:lstStyle/>
          <a:p>
            <a:pPr algn="ctr"/>
            <a:r>
              <a:rPr lang="en-US" sz="2700" dirty="0">
                <a:solidFill>
                  <a:sysClr val="windowText" lastClr="000000"/>
                </a:solidFill>
                <a:latin typeface="Arial" panose="020B0604020202020204" pitchFamily="34" charset="0"/>
                <a:cs typeface="Arial" panose="020B0604020202020204" pitchFamily="34" charset="0"/>
              </a:rPr>
              <a:t>RNA-seq: Displaying &gt;18,000 genes on principal component analysis (PCA)</a:t>
            </a:r>
          </a:p>
        </p:txBody>
      </p:sp>
      <p:pic>
        <p:nvPicPr>
          <p:cNvPr id="10" name="Picture 9">
            <a:extLst>
              <a:ext uri="{FF2B5EF4-FFF2-40B4-BE49-F238E27FC236}">
                <a16:creationId xmlns:a16="http://schemas.microsoft.com/office/drawing/2014/main" id="{C605BE16-6261-3F4D-B0AC-2420DAEE7474}"/>
              </a:ext>
            </a:extLst>
          </p:cNvPr>
          <p:cNvPicPr>
            <a:picLocks noChangeAspect="1"/>
          </p:cNvPicPr>
          <p:nvPr/>
        </p:nvPicPr>
        <p:blipFill rotWithShape="1">
          <a:blip r:embed="rId4"/>
          <a:srcRect l="85223" t="30681" r="180" b="33190"/>
          <a:stretch/>
        </p:blipFill>
        <p:spPr>
          <a:xfrm>
            <a:off x="7937226" y="2381154"/>
            <a:ext cx="1070228" cy="2119122"/>
          </a:xfrm>
          <a:prstGeom prst="rect">
            <a:avLst/>
          </a:prstGeom>
        </p:spPr>
      </p:pic>
      <p:sp>
        <p:nvSpPr>
          <p:cNvPr id="3" name="TextBox 2">
            <a:extLst>
              <a:ext uri="{FF2B5EF4-FFF2-40B4-BE49-F238E27FC236}">
                <a16:creationId xmlns:a16="http://schemas.microsoft.com/office/drawing/2014/main" id="{B34AFA7A-38F6-BA4A-A65D-DF8EF21C0F90}"/>
              </a:ext>
            </a:extLst>
          </p:cNvPr>
          <p:cNvSpPr txBox="1"/>
          <p:nvPr/>
        </p:nvSpPr>
        <p:spPr>
          <a:xfrm>
            <a:off x="4572001" y="5171271"/>
            <a:ext cx="3305037" cy="300082"/>
          </a:xfrm>
          <a:prstGeom prst="rect">
            <a:avLst/>
          </a:prstGeom>
          <a:noFill/>
          <a:ln>
            <a:solidFill>
              <a:schemeClr val="tx1"/>
            </a:solidFill>
          </a:ln>
        </p:spPr>
        <p:txBody>
          <a:bodyPr wrap="square" rtlCol="0">
            <a:spAutoFit/>
          </a:bodyPr>
          <a:lstStyle/>
          <a:p>
            <a:pPr algn="ctr"/>
            <a:r>
              <a:rPr lang="en-US" sz="1350" i="1" dirty="0">
                <a:latin typeface="Arial" panose="020B0604020202020204" pitchFamily="34" charset="0"/>
                <a:cs typeface="Arial" panose="020B0604020202020204" pitchFamily="34" charset="0"/>
              </a:rPr>
              <a:t>Genes also cluster by genotype </a:t>
            </a:r>
            <a:endParaRPr lang="en-US" sz="1350" i="1" dirty="0"/>
          </a:p>
        </p:txBody>
      </p:sp>
      <p:sp>
        <p:nvSpPr>
          <p:cNvPr id="4" name="Slide Number Placeholder 3">
            <a:extLst>
              <a:ext uri="{FF2B5EF4-FFF2-40B4-BE49-F238E27FC236}">
                <a16:creationId xmlns:a16="http://schemas.microsoft.com/office/drawing/2014/main" id="{731D6864-A1DC-724F-AFAC-5B50971A274C}"/>
              </a:ext>
            </a:extLst>
          </p:cNvPr>
          <p:cNvSpPr>
            <a:spLocks noGrp="1"/>
          </p:cNvSpPr>
          <p:nvPr>
            <p:ph type="sldNum" sz="quarter" idx="12"/>
          </p:nvPr>
        </p:nvSpPr>
        <p:spPr/>
        <p:txBody>
          <a:bodyPr/>
          <a:lstStyle/>
          <a:p>
            <a:fld id="{C27247EF-A5E8-1F41-AFA4-53EFDCE5A968}" type="slidenum">
              <a:rPr lang="en-US" smtClean="0"/>
              <a:t>24</a:t>
            </a:fld>
            <a:endParaRPr lang="en-US"/>
          </a:p>
        </p:txBody>
      </p:sp>
    </p:spTree>
    <p:extLst>
      <p:ext uri="{BB962C8B-B14F-4D97-AF65-F5344CB8AC3E}">
        <p14:creationId xmlns:p14="http://schemas.microsoft.com/office/powerpoint/2010/main" val="561839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335E211-ECAD-C64C-9860-D88DC0760D80}"/>
              </a:ext>
            </a:extLst>
          </p:cNvPr>
          <p:cNvSpPr/>
          <p:nvPr/>
        </p:nvSpPr>
        <p:spPr>
          <a:xfrm>
            <a:off x="0" y="857250"/>
            <a:ext cx="9144000" cy="56197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accent4">
                  <a:lumMod val="75000"/>
                </a:schemeClr>
              </a:solidFill>
            </a:endParaRPr>
          </a:p>
        </p:txBody>
      </p:sp>
      <p:cxnSp>
        <p:nvCxnSpPr>
          <p:cNvPr id="13" name="Straight Connector 12">
            <a:extLst>
              <a:ext uri="{FF2B5EF4-FFF2-40B4-BE49-F238E27FC236}">
                <a16:creationId xmlns:a16="http://schemas.microsoft.com/office/drawing/2014/main" id="{1897EF5B-5FEA-CA44-88B9-52A9A27E5594}"/>
              </a:ext>
            </a:extLst>
          </p:cNvPr>
          <p:cNvCxnSpPr/>
          <p:nvPr/>
        </p:nvCxnSpPr>
        <p:spPr>
          <a:xfrm>
            <a:off x="0" y="1419225"/>
            <a:ext cx="9144000"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4" name="Slide Number Placeholder 3">
            <a:extLst>
              <a:ext uri="{FF2B5EF4-FFF2-40B4-BE49-F238E27FC236}">
                <a16:creationId xmlns:a16="http://schemas.microsoft.com/office/drawing/2014/main" id="{516094A9-BBBB-7742-BD4A-E0895A965FC1}"/>
              </a:ext>
            </a:extLst>
          </p:cNvPr>
          <p:cNvSpPr>
            <a:spLocks noGrp="1"/>
          </p:cNvSpPr>
          <p:nvPr>
            <p:ph type="sldNum" sz="quarter" idx="12"/>
          </p:nvPr>
        </p:nvSpPr>
        <p:spPr/>
        <p:txBody>
          <a:bodyPr/>
          <a:lstStyle/>
          <a:p>
            <a:fld id="{463E3800-B2FC-2741-80B7-14451ED82BC7}" type="slidenum">
              <a:rPr lang="en-US" smtClean="0"/>
              <a:t>25</a:t>
            </a:fld>
            <a:endParaRPr lang="en-US"/>
          </a:p>
        </p:txBody>
      </p:sp>
      <p:sp>
        <p:nvSpPr>
          <p:cNvPr id="5" name="TextBox 4">
            <a:extLst>
              <a:ext uri="{FF2B5EF4-FFF2-40B4-BE49-F238E27FC236}">
                <a16:creationId xmlns:a16="http://schemas.microsoft.com/office/drawing/2014/main" id="{5B964B3E-22F1-4145-9610-BAE926FE4C67}"/>
              </a:ext>
            </a:extLst>
          </p:cNvPr>
          <p:cNvSpPr txBox="1"/>
          <p:nvPr/>
        </p:nvSpPr>
        <p:spPr>
          <a:xfrm>
            <a:off x="0" y="924968"/>
            <a:ext cx="9144000"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Comparison of WT and</a:t>
            </a:r>
            <a:r>
              <a:rPr lang="en-US" sz="2400" i="1" dirty="0">
                <a:solidFill>
                  <a:sysClr val="windowText" lastClr="000000"/>
                </a:solidFill>
                <a:latin typeface="Arial" panose="020B0604020202020204" pitchFamily="34" charset="0"/>
                <a:ea typeface="Calibri"/>
                <a:cs typeface="Arial" panose="020B0604020202020204" pitchFamily="34" charset="0"/>
                <a:sym typeface="Calibri"/>
              </a:rPr>
              <a:t> Ikzf1</a:t>
            </a:r>
            <a:r>
              <a:rPr lang="el-GR" sz="2400" baseline="30000" dirty="0">
                <a:solidFill>
                  <a:sysClr val="windowText" lastClr="000000"/>
                </a:solidFill>
                <a:latin typeface="Arial" panose="020B0604020202020204" pitchFamily="34" charset="0"/>
                <a:ea typeface="Noto Sans Symbols"/>
                <a:cs typeface="Arial" panose="020B0604020202020204" pitchFamily="34" charset="0"/>
                <a:sym typeface="Noto Sans Symbols"/>
              </a:rPr>
              <a:t>Δ</a:t>
            </a:r>
            <a:r>
              <a:rPr lang="en-US" sz="2400" baseline="30000" dirty="0">
                <a:solidFill>
                  <a:sysClr val="windowText" lastClr="000000"/>
                </a:solidFill>
                <a:latin typeface="Arial" panose="020B0604020202020204" pitchFamily="34" charset="0"/>
                <a:ea typeface="Calibri"/>
                <a:cs typeface="Arial" panose="020B0604020202020204" pitchFamily="34" charset="0"/>
                <a:sym typeface="Calibri"/>
              </a:rPr>
              <a:t>F4/</a:t>
            </a:r>
            <a:r>
              <a:rPr lang="el-GR" sz="2400" baseline="30000" dirty="0">
                <a:solidFill>
                  <a:sysClr val="windowText" lastClr="000000"/>
                </a:solidFill>
                <a:latin typeface="Arial" panose="020B0604020202020204" pitchFamily="34" charset="0"/>
                <a:ea typeface="Noto Sans Symbols"/>
                <a:cs typeface="Arial" panose="020B0604020202020204" pitchFamily="34" charset="0"/>
                <a:sym typeface="Noto Sans Symbols"/>
              </a:rPr>
              <a:t>Δ</a:t>
            </a:r>
            <a:r>
              <a:rPr lang="en-US" sz="2400" baseline="30000" dirty="0">
                <a:solidFill>
                  <a:sysClr val="windowText" lastClr="000000"/>
                </a:solidFill>
                <a:latin typeface="Arial" panose="020B0604020202020204" pitchFamily="34" charset="0"/>
                <a:ea typeface="Calibri"/>
                <a:cs typeface="Arial" panose="020B0604020202020204" pitchFamily="34" charset="0"/>
                <a:sym typeface="Calibri"/>
              </a:rPr>
              <a:t>F4</a:t>
            </a:r>
            <a:r>
              <a:rPr lang="en-US" sz="2400" dirty="0">
                <a:solidFill>
                  <a:sysClr val="windowText" lastClr="000000"/>
                </a:solidFill>
                <a:latin typeface="Arial" panose="020B0604020202020204" pitchFamily="34" charset="0"/>
                <a:ea typeface="Calibri"/>
                <a:cs typeface="Arial" panose="020B0604020202020204" pitchFamily="34" charset="0"/>
                <a:sym typeface="Calibri"/>
              </a:rPr>
              <a:t> B cells </a:t>
            </a:r>
            <a:r>
              <a:rPr lang="en-US" sz="2400" dirty="0">
                <a:latin typeface="Arial" panose="020B0604020202020204" pitchFamily="34" charset="0"/>
                <a:cs typeface="Arial" panose="020B0604020202020204" pitchFamily="34" charset="0"/>
              </a:rPr>
              <a:t>transcriptional changes </a:t>
            </a:r>
          </a:p>
        </p:txBody>
      </p:sp>
      <p:sp>
        <p:nvSpPr>
          <p:cNvPr id="7" name="TextBox 6">
            <a:extLst>
              <a:ext uri="{FF2B5EF4-FFF2-40B4-BE49-F238E27FC236}">
                <a16:creationId xmlns:a16="http://schemas.microsoft.com/office/drawing/2014/main" id="{E75864CC-AFA3-B24A-9192-C744B0F1168F}"/>
              </a:ext>
            </a:extLst>
          </p:cNvPr>
          <p:cNvSpPr txBox="1"/>
          <p:nvPr/>
        </p:nvSpPr>
        <p:spPr>
          <a:xfrm>
            <a:off x="2009775" y="5140290"/>
            <a:ext cx="5668166" cy="323165"/>
          </a:xfrm>
          <a:prstGeom prst="rect">
            <a:avLst/>
          </a:prstGeom>
          <a:noFill/>
          <a:ln>
            <a:solidFill>
              <a:schemeClr val="tx1"/>
            </a:solidFill>
          </a:ln>
        </p:spPr>
        <p:txBody>
          <a:bodyPr wrap="square" rtlCol="0">
            <a:spAutoFit/>
          </a:bodyPr>
          <a:lstStyle/>
          <a:p>
            <a:pPr algn="ctr"/>
            <a:r>
              <a:rPr lang="en-US" sz="1500" i="1" dirty="0">
                <a:latin typeface="Arial" panose="020B0604020202020204" pitchFamily="34" charset="0"/>
                <a:cs typeface="Arial" panose="020B0604020202020204" pitchFamily="34" charset="0"/>
              </a:rPr>
              <a:t>There is a large subset of genes are de-repressed at baseline</a:t>
            </a:r>
          </a:p>
        </p:txBody>
      </p:sp>
      <p:sp>
        <p:nvSpPr>
          <p:cNvPr id="2" name="Right Arrow 1">
            <a:extLst>
              <a:ext uri="{FF2B5EF4-FFF2-40B4-BE49-F238E27FC236}">
                <a16:creationId xmlns:a16="http://schemas.microsoft.com/office/drawing/2014/main" id="{96251145-5022-8049-98FC-AE5BB5A7D3B9}"/>
              </a:ext>
            </a:extLst>
          </p:cNvPr>
          <p:cNvSpPr/>
          <p:nvPr/>
        </p:nvSpPr>
        <p:spPr>
          <a:xfrm>
            <a:off x="190501" y="1960359"/>
            <a:ext cx="579866" cy="314325"/>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ight Arrow 7">
            <a:extLst>
              <a:ext uri="{FF2B5EF4-FFF2-40B4-BE49-F238E27FC236}">
                <a16:creationId xmlns:a16="http://schemas.microsoft.com/office/drawing/2014/main" id="{0DA2C0D0-0403-6D49-A618-A210D7360FD0}"/>
              </a:ext>
            </a:extLst>
          </p:cNvPr>
          <p:cNvSpPr/>
          <p:nvPr/>
        </p:nvSpPr>
        <p:spPr>
          <a:xfrm>
            <a:off x="190501" y="2831297"/>
            <a:ext cx="579866" cy="314325"/>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ight Arrow 8">
            <a:extLst>
              <a:ext uri="{FF2B5EF4-FFF2-40B4-BE49-F238E27FC236}">
                <a16:creationId xmlns:a16="http://schemas.microsoft.com/office/drawing/2014/main" id="{2A6A28F3-87DB-F348-84E9-A6430F7D52E7}"/>
              </a:ext>
            </a:extLst>
          </p:cNvPr>
          <p:cNvSpPr/>
          <p:nvPr/>
        </p:nvSpPr>
        <p:spPr>
          <a:xfrm>
            <a:off x="204788" y="3731711"/>
            <a:ext cx="579866" cy="31432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4" name="Content Placeholder 6" descr="Graphical user interface, website&#10;&#10;Description automatically generated">
            <a:extLst>
              <a:ext uri="{FF2B5EF4-FFF2-40B4-BE49-F238E27FC236}">
                <a16:creationId xmlns:a16="http://schemas.microsoft.com/office/drawing/2014/main" id="{4B46C17D-4C57-FB45-A0E2-64ABE6C5F0E4}"/>
              </a:ext>
            </a:extLst>
          </p:cNvPr>
          <p:cNvPicPr>
            <a:picLocks noGrp="1" noChangeAspect="1"/>
          </p:cNvPicPr>
          <p:nvPr>
            <p:ph idx="1"/>
          </p:nvPr>
        </p:nvPicPr>
        <p:blipFill rotWithShape="1">
          <a:blip r:embed="rId3"/>
          <a:srcRect t="2899" b="70824"/>
          <a:stretch/>
        </p:blipFill>
        <p:spPr>
          <a:xfrm>
            <a:off x="770366" y="1614657"/>
            <a:ext cx="8034765" cy="3479920"/>
          </a:xfrm>
        </p:spPr>
      </p:pic>
      <p:cxnSp>
        <p:nvCxnSpPr>
          <p:cNvPr id="6" name="Straight Arrow Connector 5">
            <a:extLst>
              <a:ext uri="{FF2B5EF4-FFF2-40B4-BE49-F238E27FC236}">
                <a16:creationId xmlns:a16="http://schemas.microsoft.com/office/drawing/2014/main" id="{F9CF40DE-D1E8-7B4F-9953-62B364E480EE}"/>
              </a:ext>
            </a:extLst>
          </p:cNvPr>
          <p:cNvCxnSpPr/>
          <p:nvPr/>
        </p:nvCxnSpPr>
        <p:spPr>
          <a:xfrm>
            <a:off x="5346915" y="4309496"/>
            <a:ext cx="569563"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72F9153-970C-D344-BC10-8993B3C4C052}"/>
              </a:ext>
            </a:extLst>
          </p:cNvPr>
          <p:cNvCxnSpPr/>
          <p:nvPr/>
        </p:nvCxnSpPr>
        <p:spPr>
          <a:xfrm>
            <a:off x="5062134" y="4069283"/>
            <a:ext cx="569563"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4328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468996-1034-F44A-939C-CCE94AAEE7A2}"/>
              </a:ext>
            </a:extLst>
          </p:cNvPr>
          <p:cNvSpPr/>
          <p:nvPr/>
        </p:nvSpPr>
        <p:spPr>
          <a:xfrm>
            <a:off x="0" y="867641"/>
            <a:ext cx="9144000" cy="1007918"/>
          </a:xfrm>
          <a:prstGeom prst="rect">
            <a:avLst/>
          </a:prstGeom>
          <a:solidFill>
            <a:schemeClr val="accent6">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13" dirty="0">
              <a:ln>
                <a:solidFill>
                  <a:sysClr val="windowText" lastClr="000000"/>
                </a:solidFill>
              </a:ln>
              <a:solidFill>
                <a:schemeClr val="accent6">
                  <a:lumMod val="50000"/>
                </a:schemeClr>
              </a:solidFill>
            </a:endParaRPr>
          </a:p>
        </p:txBody>
      </p:sp>
      <p:sp>
        <p:nvSpPr>
          <p:cNvPr id="11" name="TextBox 10">
            <a:extLst>
              <a:ext uri="{FF2B5EF4-FFF2-40B4-BE49-F238E27FC236}">
                <a16:creationId xmlns:a16="http://schemas.microsoft.com/office/drawing/2014/main" id="{6729C1CB-5211-0844-B87D-8C667F6DA8B2}"/>
              </a:ext>
            </a:extLst>
          </p:cNvPr>
          <p:cNvSpPr txBox="1"/>
          <p:nvPr/>
        </p:nvSpPr>
        <p:spPr>
          <a:xfrm>
            <a:off x="0" y="904438"/>
            <a:ext cx="9144000" cy="877163"/>
          </a:xfrm>
          <a:prstGeom prst="rect">
            <a:avLst/>
          </a:prstGeom>
          <a:noFill/>
        </p:spPr>
        <p:txBody>
          <a:bodyPr wrap="square" rtlCol="0">
            <a:spAutoFit/>
          </a:bodyPr>
          <a:lstStyle/>
          <a:p>
            <a:pPr algn="ctr"/>
            <a:r>
              <a:rPr lang="en-US" sz="2400" dirty="0">
                <a:solidFill>
                  <a:sysClr val="windowText" lastClr="000000"/>
                </a:solidFill>
                <a:latin typeface="Arial" panose="020B0604020202020204" pitchFamily="34" charset="0"/>
                <a:cs typeface="Arial" panose="020B0604020202020204" pitchFamily="34" charset="0"/>
              </a:rPr>
              <a:t>Transcriptome analysis identified a </a:t>
            </a:r>
            <a:r>
              <a:rPr lang="en-US" sz="2700" dirty="0">
                <a:solidFill>
                  <a:sysClr val="windowText" lastClr="000000"/>
                </a:solidFill>
                <a:latin typeface="Arial" panose="020B0604020202020204" pitchFamily="34" charset="0"/>
                <a:cs typeface="Arial" panose="020B0604020202020204" pitchFamily="34" charset="0"/>
              </a:rPr>
              <a:t>large</a:t>
            </a:r>
            <a:r>
              <a:rPr lang="en-US" sz="2400" dirty="0">
                <a:solidFill>
                  <a:sysClr val="windowText" lastClr="000000"/>
                </a:solidFill>
                <a:latin typeface="Arial" panose="020B0604020202020204" pitchFamily="34" charset="0"/>
                <a:cs typeface="Arial" panose="020B0604020202020204" pitchFamily="34" charset="0"/>
              </a:rPr>
              <a:t> subset of genes that are de-repressed at baseline </a:t>
            </a:r>
          </a:p>
        </p:txBody>
      </p:sp>
      <p:pic>
        <p:nvPicPr>
          <p:cNvPr id="12" name="Picture 11" descr="Diagram&#10;&#10;Description automatically generated">
            <a:extLst>
              <a:ext uri="{FF2B5EF4-FFF2-40B4-BE49-F238E27FC236}">
                <a16:creationId xmlns:a16="http://schemas.microsoft.com/office/drawing/2014/main" id="{086389EE-7A9A-184F-A9B1-81044114A729}"/>
              </a:ext>
            </a:extLst>
          </p:cNvPr>
          <p:cNvPicPr>
            <a:picLocks noChangeAspect="1"/>
          </p:cNvPicPr>
          <p:nvPr/>
        </p:nvPicPr>
        <p:blipFill rotWithShape="1">
          <a:blip r:embed="rId3">
            <a:alphaModFix amt="70000"/>
          </a:blip>
          <a:srcRect t="9797" r="1455"/>
          <a:stretch/>
        </p:blipFill>
        <p:spPr>
          <a:xfrm>
            <a:off x="711204" y="1958687"/>
            <a:ext cx="7812578" cy="3450958"/>
          </a:xfrm>
          <a:prstGeom prst="rect">
            <a:avLst/>
          </a:prstGeom>
        </p:spPr>
      </p:pic>
      <p:sp>
        <p:nvSpPr>
          <p:cNvPr id="5" name="TextBox 4">
            <a:extLst>
              <a:ext uri="{FF2B5EF4-FFF2-40B4-BE49-F238E27FC236}">
                <a16:creationId xmlns:a16="http://schemas.microsoft.com/office/drawing/2014/main" id="{F3CC48A7-4371-D44C-AA64-F0B8B3DBC208}"/>
              </a:ext>
            </a:extLst>
          </p:cNvPr>
          <p:cNvSpPr txBox="1"/>
          <p:nvPr/>
        </p:nvSpPr>
        <p:spPr>
          <a:xfrm>
            <a:off x="-1" y="2836448"/>
            <a:ext cx="9144001" cy="923330"/>
          </a:xfrm>
          <a:prstGeom prst="rect">
            <a:avLst/>
          </a:prstGeom>
          <a:solidFill>
            <a:schemeClr val="bg1"/>
          </a:solidFill>
          <a:ln>
            <a:solidFill>
              <a:schemeClr val="tx1"/>
            </a:solidFill>
          </a:ln>
        </p:spPr>
        <p:txBody>
          <a:bodyPr wrap="square" rtlCol="0">
            <a:spAutoFit/>
          </a:bodyPr>
          <a:lstStyle/>
          <a:p>
            <a:pPr algn="ctr"/>
            <a:r>
              <a:rPr lang="en-US" sz="2700" i="1" dirty="0"/>
              <a:t>Our next step was to investigate the </a:t>
            </a:r>
          </a:p>
          <a:p>
            <a:pPr algn="ctr"/>
            <a:r>
              <a:rPr lang="en-US" sz="2700" i="1" dirty="0"/>
              <a:t>altered chromatin landscape </a:t>
            </a:r>
          </a:p>
        </p:txBody>
      </p:sp>
      <p:cxnSp>
        <p:nvCxnSpPr>
          <p:cNvPr id="6" name="Straight Connector 5">
            <a:extLst>
              <a:ext uri="{FF2B5EF4-FFF2-40B4-BE49-F238E27FC236}">
                <a16:creationId xmlns:a16="http://schemas.microsoft.com/office/drawing/2014/main" id="{5ECBEF89-B652-F74C-9198-76216BA307B8}"/>
              </a:ext>
            </a:extLst>
          </p:cNvPr>
          <p:cNvCxnSpPr/>
          <p:nvPr/>
        </p:nvCxnSpPr>
        <p:spPr>
          <a:xfrm>
            <a:off x="0" y="1882363"/>
            <a:ext cx="9144000"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171262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ducible Covalent Posttranslational Modification of Histone H3 | Science  Signaling">
            <a:extLst>
              <a:ext uri="{FF2B5EF4-FFF2-40B4-BE49-F238E27FC236}">
                <a16:creationId xmlns:a16="http://schemas.microsoft.com/office/drawing/2014/main" id="{837B5997-B407-AA49-9C2D-48D6FC177F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8246" y="1892668"/>
            <a:ext cx="4593069" cy="255402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F483776D-9BD1-7644-A861-E516B03D5423}"/>
              </a:ext>
            </a:extLst>
          </p:cNvPr>
          <p:cNvSpPr/>
          <p:nvPr/>
        </p:nvSpPr>
        <p:spPr>
          <a:xfrm>
            <a:off x="0" y="857250"/>
            <a:ext cx="9144000" cy="85972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accent4">
                  <a:lumMod val="75000"/>
                </a:schemeClr>
              </a:solidFill>
            </a:endParaRPr>
          </a:p>
        </p:txBody>
      </p:sp>
      <p:pic>
        <p:nvPicPr>
          <p:cNvPr id="7" name="Content Placeholder 4">
            <a:extLst>
              <a:ext uri="{FF2B5EF4-FFF2-40B4-BE49-F238E27FC236}">
                <a16:creationId xmlns:a16="http://schemas.microsoft.com/office/drawing/2014/main" id="{839FAF06-4831-DD40-A795-815C261E845F}"/>
              </a:ext>
            </a:extLst>
          </p:cNvPr>
          <p:cNvPicPr>
            <a:picLocks noChangeAspect="1"/>
          </p:cNvPicPr>
          <p:nvPr/>
        </p:nvPicPr>
        <p:blipFill rotWithShape="1">
          <a:blip r:embed="rId4"/>
          <a:srcRect l="70874"/>
          <a:stretch/>
        </p:blipFill>
        <p:spPr>
          <a:xfrm>
            <a:off x="6114781" y="3777099"/>
            <a:ext cx="2532740" cy="2192360"/>
          </a:xfrm>
          <a:prstGeom prst="rect">
            <a:avLst/>
          </a:prstGeom>
        </p:spPr>
      </p:pic>
      <p:pic>
        <p:nvPicPr>
          <p:cNvPr id="8" name="Picture 2" descr="Image result for cut and run dna">
            <a:extLst>
              <a:ext uri="{FF2B5EF4-FFF2-40B4-BE49-F238E27FC236}">
                <a16:creationId xmlns:a16="http://schemas.microsoft.com/office/drawing/2014/main" id="{D74E0BF7-DBC0-FA4D-BE32-6022308D82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309" y="1892668"/>
            <a:ext cx="3321767" cy="396091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90CE91F-696D-3F4D-A94B-2A06357E09A5}"/>
              </a:ext>
            </a:extLst>
          </p:cNvPr>
          <p:cNvSpPr txBox="1"/>
          <p:nvPr/>
        </p:nvSpPr>
        <p:spPr>
          <a:xfrm>
            <a:off x="0" y="888541"/>
            <a:ext cx="9144000"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CUT&amp;RUN was used to study various targets including histone PTM and other protein/DNA interactions</a:t>
            </a:r>
          </a:p>
        </p:txBody>
      </p:sp>
      <p:sp>
        <p:nvSpPr>
          <p:cNvPr id="2" name="Slide Number Placeholder 1">
            <a:extLst>
              <a:ext uri="{FF2B5EF4-FFF2-40B4-BE49-F238E27FC236}">
                <a16:creationId xmlns:a16="http://schemas.microsoft.com/office/drawing/2014/main" id="{4D68DFD5-E2A8-934A-A7AC-BBB9B3901097}"/>
              </a:ext>
            </a:extLst>
          </p:cNvPr>
          <p:cNvSpPr>
            <a:spLocks noGrp="1"/>
          </p:cNvSpPr>
          <p:nvPr>
            <p:ph type="sldNum" sz="quarter" idx="12"/>
          </p:nvPr>
        </p:nvSpPr>
        <p:spPr/>
        <p:txBody>
          <a:bodyPr/>
          <a:lstStyle/>
          <a:p>
            <a:fld id="{C27247EF-A5E8-1F41-AFA4-53EFDCE5A968}" type="slidenum">
              <a:rPr lang="en-US" smtClean="0"/>
              <a:t>27</a:t>
            </a:fld>
            <a:endParaRPr lang="en-US"/>
          </a:p>
        </p:txBody>
      </p:sp>
      <p:cxnSp>
        <p:nvCxnSpPr>
          <p:cNvPr id="13" name="Straight Connector 12">
            <a:extLst>
              <a:ext uri="{FF2B5EF4-FFF2-40B4-BE49-F238E27FC236}">
                <a16:creationId xmlns:a16="http://schemas.microsoft.com/office/drawing/2014/main" id="{58AFE09C-DF80-054B-963E-4B2D96D5A766}"/>
              </a:ext>
            </a:extLst>
          </p:cNvPr>
          <p:cNvCxnSpPr/>
          <p:nvPr/>
        </p:nvCxnSpPr>
        <p:spPr>
          <a:xfrm>
            <a:off x="0" y="1724025"/>
            <a:ext cx="9144000"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3" name="Right Triangle 2">
            <a:extLst>
              <a:ext uri="{FF2B5EF4-FFF2-40B4-BE49-F238E27FC236}">
                <a16:creationId xmlns:a16="http://schemas.microsoft.com/office/drawing/2014/main" id="{87B7C8C1-DF44-6047-B39C-3ADA0AF180D2}"/>
              </a:ext>
            </a:extLst>
          </p:cNvPr>
          <p:cNvSpPr/>
          <p:nvPr/>
        </p:nvSpPr>
        <p:spPr>
          <a:xfrm rot="3219915">
            <a:off x="3449781" y="2044514"/>
            <a:ext cx="984439" cy="1065521"/>
          </a:xfrm>
          <a:prstGeom prst="rtTriangle">
            <a:avLst/>
          </a:prstGeom>
          <a:solidFill>
            <a:schemeClr val="accent3">
              <a:alpha val="30000"/>
            </a:schemeClr>
          </a:solidFill>
          <a:ln>
            <a:solidFill>
              <a:schemeClr val="accent3">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1929941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E63292-46DA-8345-BB14-F0609916B752}"/>
              </a:ext>
            </a:extLst>
          </p:cNvPr>
          <p:cNvSpPr/>
          <p:nvPr/>
        </p:nvSpPr>
        <p:spPr>
          <a:xfrm>
            <a:off x="0" y="857250"/>
            <a:ext cx="9144000" cy="933548"/>
          </a:xfrm>
          <a:prstGeom prst="rect">
            <a:avLst/>
          </a:prstGeom>
          <a:solidFill>
            <a:schemeClr val="accent6">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13" dirty="0">
              <a:ln>
                <a:solidFill>
                  <a:sysClr val="windowText" lastClr="000000"/>
                </a:solidFill>
              </a:ln>
              <a:solidFill>
                <a:schemeClr val="accent6">
                  <a:lumMod val="50000"/>
                </a:schemeClr>
              </a:solidFill>
            </a:endParaRPr>
          </a:p>
        </p:txBody>
      </p:sp>
      <p:sp>
        <p:nvSpPr>
          <p:cNvPr id="2" name="Title 1">
            <a:extLst>
              <a:ext uri="{FF2B5EF4-FFF2-40B4-BE49-F238E27FC236}">
                <a16:creationId xmlns:a16="http://schemas.microsoft.com/office/drawing/2014/main" id="{EA5A71EE-ADBB-B242-80AB-776C52D84CC6}"/>
              </a:ext>
            </a:extLst>
          </p:cNvPr>
          <p:cNvSpPr>
            <a:spLocks noGrp="1"/>
          </p:cNvSpPr>
          <p:nvPr>
            <p:ph type="title"/>
          </p:nvPr>
        </p:nvSpPr>
        <p:spPr>
          <a:xfrm>
            <a:off x="284991" y="932925"/>
            <a:ext cx="8495327" cy="783240"/>
          </a:xfrm>
        </p:spPr>
        <p:txBody>
          <a:bodyPr>
            <a:normAutofit/>
          </a:bodyPr>
          <a:lstStyle/>
          <a:p>
            <a:pPr algn="ctr"/>
            <a:r>
              <a:rPr lang="en-US" sz="2400" dirty="0">
                <a:latin typeface="Arial" panose="020B0604020202020204" pitchFamily="34" charset="0"/>
                <a:cs typeface="Arial" panose="020B0604020202020204" pitchFamily="34" charset="0"/>
              </a:rPr>
              <a:t>PTMs have different implications for gene transcription and are distributed at different regions across the gene</a:t>
            </a:r>
          </a:p>
        </p:txBody>
      </p:sp>
      <p:pic>
        <p:nvPicPr>
          <p:cNvPr id="3074" name="Picture 2" descr="Histone Modifications Form Epigenetic Regulatory Networks to Regulate  Abiotic Stress Response | Plant Physiology">
            <a:extLst>
              <a:ext uri="{FF2B5EF4-FFF2-40B4-BE49-F238E27FC236}">
                <a16:creationId xmlns:a16="http://schemas.microsoft.com/office/drawing/2014/main" id="{1CFDF4C8-CF79-0544-BE7B-D21597DB4FE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84990" y="2647558"/>
            <a:ext cx="4372059" cy="204393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2213CD1-E30E-9D46-A3E4-13B468E2D2BD}"/>
              </a:ext>
            </a:extLst>
          </p:cNvPr>
          <p:cNvSpPr>
            <a:spLocks noGrp="1"/>
          </p:cNvSpPr>
          <p:nvPr>
            <p:ph type="sldNum" sz="quarter" idx="12"/>
          </p:nvPr>
        </p:nvSpPr>
        <p:spPr>
          <a:xfrm>
            <a:off x="6457950" y="5624513"/>
            <a:ext cx="2057400" cy="273844"/>
          </a:xfrm>
        </p:spPr>
        <p:txBody>
          <a:bodyPr>
            <a:normAutofit lnSpcReduction="10000"/>
          </a:bodyPr>
          <a:lstStyle/>
          <a:p>
            <a:pPr>
              <a:spcAft>
                <a:spcPts val="450"/>
              </a:spcAft>
            </a:pPr>
            <a:fld id="{3A5BEF65-0055-CC49-B5A2-24A7546047E5}" type="slidenum">
              <a:rPr lang="en-US" smtClean="0"/>
              <a:pPr>
                <a:spcAft>
                  <a:spcPts val="450"/>
                </a:spcAft>
              </a:pPr>
              <a:t>28</a:t>
            </a:fld>
            <a:endParaRPr lang="en-US"/>
          </a:p>
        </p:txBody>
      </p:sp>
      <p:pic>
        <p:nvPicPr>
          <p:cNvPr id="3080" name="Picture 8" descr="Figure 1 from Tug of war: adding and removing histone lysine methylation in  Arabidopsis. | Semantic Scholar">
            <a:extLst>
              <a:ext uri="{FF2B5EF4-FFF2-40B4-BE49-F238E27FC236}">
                <a16:creationId xmlns:a16="http://schemas.microsoft.com/office/drawing/2014/main" id="{FEA00925-EF4C-AD42-835E-D025C9691A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951"/>
          <a:stretch/>
        </p:blipFill>
        <p:spPr bwMode="auto">
          <a:xfrm>
            <a:off x="4810637" y="2266794"/>
            <a:ext cx="4048373" cy="2661262"/>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7C4119AE-F1E0-8949-807F-0C69B25BCFDB}"/>
              </a:ext>
            </a:extLst>
          </p:cNvPr>
          <p:cNvCxnSpPr/>
          <p:nvPr/>
        </p:nvCxnSpPr>
        <p:spPr>
          <a:xfrm>
            <a:off x="0" y="1783659"/>
            <a:ext cx="9144000"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9C5F3002-7CA0-7F42-B4A0-B9E10AB070CC}"/>
              </a:ext>
            </a:extLst>
          </p:cNvPr>
          <p:cNvSpPr txBox="1"/>
          <p:nvPr/>
        </p:nvSpPr>
        <p:spPr>
          <a:xfrm>
            <a:off x="461604" y="5074342"/>
            <a:ext cx="4110397" cy="715581"/>
          </a:xfrm>
          <a:prstGeom prst="rect">
            <a:avLst/>
          </a:prstGeom>
          <a:noFill/>
        </p:spPr>
        <p:txBody>
          <a:bodyPr wrap="square" rtlCol="0">
            <a:spAutoFit/>
          </a:bodyPr>
          <a:lstStyle/>
          <a:p>
            <a:r>
              <a:rPr lang="en-US" sz="1350" i="1" dirty="0"/>
              <a:t>Histone proteins undergo post-translational modification (PTM) which impacts their interactions with DNA</a:t>
            </a:r>
          </a:p>
        </p:txBody>
      </p:sp>
      <p:sp>
        <p:nvSpPr>
          <p:cNvPr id="5" name="TextBox 4">
            <a:extLst>
              <a:ext uri="{FF2B5EF4-FFF2-40B4-BE49-F238E27FC236}">
                <a16:creationId xmlns:a16="http://schemas.microsoft.com/office/drawing/2014/main" id="{EB4B74C1-8194-BB4C-93E1-C9572A8FD025}"/>
              </a:ext>
            </a:extLst>
          </p:cNvPr>
          <p:cNvSpPr txBox="1"/>
          <p:nvPr/>
        </p:nvSpPr>
        <p:spPr>
          <a:xfrm>
            <a:off x="4939748" y="5056468"/>
            <a:ext cx="3840570" cy="715581"/>
          </a:xfrm>
          <a:prstGeom prst="rect">
            <a:avLst/>
          </a:prstGeom>
          <a:noFill/>
        </p:spPr>
        <p:txBody>
          <a:bodyPr wrap="square" rtlCol="0">
            <a:spAutoFit/>
          </a:bodyPr>
          <a:lstStyle/>
          <a:p>
            <a:r>
              <a:rPr lang="en-US" sz="1350" i="1" dirty="0"/>
              <a:t>There are at least nine different types of histone modifications have been discovered. In my work we focus on acetylation &amp; methylation</a:t>
            </a:r>
          </a:p>
        </p:txBody>
      </p:sp>
    </p:spTree>
    <p:extLst>
      <p:ext uri="{BB962C8B-B14F-4D97-AF65-F5344CB8AC3E}">
        <p14:creationId xmlns:p14="http://schemas.microsoft.com/office/powerpoint/2010/main" val="39225864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6E22520-8249-4547-BFA7-0B648F883219}"/>
              </a:ext>
            </a:extLst>
          </p:cNvPr>
          <p:cNvPicPr>
            <a:picLocks noGrp="1" noChangeAspect="1"/>
          </p:cNvPicPr>
          <p:nvPr>
            <p:ph idx="1"/>
          </p:nvPr>
        </p:nvPicPr>
        <p:blipFill rotWithShape="1">
          <a:blip r:embed="rId3"/>
          <a:srcRect l="1346" r="48707"/>
          <a:stretch/>
        </p:blipFill>
        <p:spPr>
          <a:xfrm>
            <a:off x="4471622" y="1949593"/>
            <a:ext cx="4054932" cy="2046808"/>
          </a:xfrm>
        </p:spPr>
      </p:pic>
      <p:pic>
        <p:nvPicPr>
          <p:cNvPr id="7" name="Content Placeholder 4">
            <a:extLst>
              <a:ext uri="{FF2B5EF4-FFF2-40B4-BE49-F238E27FC236}">
                <a16:creationId xmlns:a16="http://schemas.microsoft.com/office/drawing/2014/main" id="{839FAF06-4831-DD40-A795-815C261E845F}"/>
              </a:ext>
            </a:extLst>
          </p:cNvPr>
          <p:cNvPicPr>
            <a:picLocks noChangeAspect="1"/>
          </p:cNvPicPr>
          <p:nvPr/>
        </p:nvPicPr>
        <p:blipFill rotWithShape="1">
          <a:blip r:embed="rId3"/>
          <a:srcRect l="50052"/>
          <a:stretch/>
        </p:blipFill>
        <p:spPr>
          <a:xfrm>
            <a:off x="4471622" y="3872578"/>
            <a:ext cx="4054932" cy="2046808"/>
          </a:xfrm>
          <a:prstGeom prst="rect">
            <a:avLst/>
          </a:prstGeom>
        </p:spPr>
      </p:pic>
      <p:pic>
        <p:nvPicPr>
          <p:cNvPr id="8" name="Picture 2" descr="Image result for cut and run dna">
            <a:extLst>
              <a:ext uri="{FF2B5EF4-FFF2-40B4-BE49-F238E27FC236}">
                <a16:creationId xmlns:a16="http://schemas.microsoft.com/office/drawing/2014/main" id="{D74E0BF7-DBC0-FA4D-BE32-6022308D82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132" y="1984463"/>
            <a:ext cx="3072539" cy="36637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90CE91F-696D-3F4D-A94B-2A06357E09A5}"/>
              </a:ext>
            </a:extLst>
          </p:cNvPr>
          <p:cNvSpPr txBox="1"/>
          <p:nvPr/>
        </p:nvSpPr>
        <p:spPr>
          <a:xfrm>
            <a:off x="0" y="928414"/>
            <a:ext cx="9144000" cy="923330"/>
          </a:xfrm>
          <a:prstGeom prst="rect">
            <a:avLst/>
          </a:prstGeom>
          <a:noFill/>
        </p:spPr>
        <p:txBody>
          <a:bodyPr wrap="square" rtlCol="0">
            <a:spAutoFit/>
          </a:bodyPr>
          <a:lstStyle/>
          <a:p>
            <a:pPr algn="ctr"/>
            <a:r>
              <a:rPr lang="en-US" sz="2700" dirty="0">
                <a:latin typeface="Arial" panose="020B0604020202020204" pitchFamily="34" charset="0"/>
                <a:cs typeface="Arial" panose="020B0604020202020204" pitchFamily="34" charset="0"/>
              </a:rPr>
              <a:t>CUT&amp;RUN was used to study various targets including histone PTM and other protein/DNA interactions</a:t>
            </a:r>
          </a:p>
        </p:txBody>
      </p:sp>
      <p:sp>
        <p:nvSpPr>
          <p:cNvPr id="2" name="Slide Number Placeholder 1">
            <a:extLst>
              <a:ext uri="{FF2B5EF4-FFF2-40B4-BE49-F238E27FC236}">
                <a16:creationId xmlns:a16="http://schemas.microsoft.com/office/drawing/2014/main" id="{4D68DFD5-E2A8-934A-A7AC-BBB9B3901097}"/>
              </a:ext>
            </a:extLst>
          </p:cNvPr>
          <p:cNvSpPr>
            <a:spLocks noGrp="1"/>
          </p:cNvSpPr>
          <p:nvPr>
            <p:ph type="sldNum" sz="quarter" idx="12"/>
          </p:nvPr>
        </p:nvSpPr>
        <p:spPr/>
        <p:txBody>
          <a:bodyPr/>
          <a:lstStyle/>
          <a:p>
            <a:fld id="{C27247EF-A5E8-1F41-AFA4-53EFDCE5A968}" type="slidenum">
              <a:rPr lang="en-US" smtClean="0"/>
              <a:t>29</a:t>
            </a:fld>
            <a:endParaRPr lang="en-US"/>
          </a:p>
        </p:txBody>
      </p:sp>
    </p:spTree>
    <p:extLst>
      <p:ext uri="{BB962C8B-B14F-4D97-AF65-F5344CB8AC3E}">
        <p14:creationId xmlns:p14="http://schemas.microsoft.com/office/powerpoint/2010/main" val="3992534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03857" y="-237814"/>
            <a:ext cx="5018835" cy="1365845"/>
          </a:xfrm>
          <a:prstGeom prst="rect">
            <a:avLst/>
          </a:prstGeom>
        </p:spPr>
        <p:txBody>
          <a:bodyPr vert="horz" wrap="square" lIns="0" tIns="11516" rIns="0" bIns="0" rtlCol="0" anchor="ctr">
            <a:spAutoFit/>
          </a:bodyPr>
          <a:lstStyle/>
          <a:p>
            <a:pPr marL="11516">
              <a:lnSpc>
                <a:spcPct val="100000"/>
              </a:lnSpc>
              <a:spcBef>
                <a:spcPts val="91"/>
              </a:spcBef>
            </a:pPr>
            <a:r>
              <a:rPr spc="-5" dirty="0"/>
              <a:t>Exon</a:t>
            </a:r>
            <a:r>
              <a:rPr spc="-23" dirty="0"/>
              <a:t> </a:t>
            </a:r>
            <a:r>
              <a:rPr spc="-5" dirty="0"/>
              <a:t>first</a:t>
            </a:r>
            <a:r>
              <a:rPr spc="-18" dirty="0"/>
              <a:t> </a:t>
            </a:r>
            <a:r>
              <a:rPr spc="-5" dirty="0"/>
              <a:t>vs</a:t>
            </a:r>
            <a:r>
              <a:rPr spc="-23" dirty="0"/>
              <a:t> </a:t>
            </a:r>
            <a:r>
              <a:rPr spc="-5" dirty="0"/>
              <a:t>seed</a:t>
            </a:r>
            <a:r>
              <a:rPr spc="-23" dirty="0"/>
              <a:t> </a:t>
            </a:r>
            <a:r>
              <a:rPr spc="-5" dirty="0"/>
              <a:t>extend</a:t>
            </a:r>
          </a:p>
        </p:txBody>
      </p:sp>
      <p:pic>
        <p:nvPicPr>
          <p:cNvPr id="3" name="object 3"/>
          <p:cNvPicPr/>
          <p:nvPr/>
        </p:nvPicPr>
        <p:blipFill>
          <a:blip r:embed="rId2" cstate="print"/>
          <a:stretch>
            <a:fillRect/>
          </a:stretch>
        </p:blipFill>
        <p:spPr>
          <a:xfrm>
            <a:off x="1466035" y="981771"/>
            <a:ext cx="7021532" cy="4752807"/>
          </a:xfrm>
          <a:prstGeom prst="rect">
            <a:avLst/>
          </a:prstGeom>
        </p:spPr>
      </p:pic>
      <p:pic>
        <p:nvPicPr>
          <p:cNvPr id="4" name="object 4"/>
          <p:cNvPicPr/>
          <p:nvPr/>
        </p:nvPicPr>
        <p:blipFill>
          <a:blip r:embed="rId3" cstate="print"/>
          <a:stretch>
            <a:fillRect/>
          </a:stretch>
        </p:blipFill>
        <p:spPr>
          <a:xfrm>
            <a:off x="2619455" y="5909539"/>
            <a:ext cx="4186726" cy="707987"/>
          </a:xfrm>
          <a:prstGeom prst="rect">
            <a:avLst/>
          </a:prstGeom>
        </p:spPr>
      </p:pic>
      <p:sp>
        <p:nvSpPr>
          <p:cNvPr id="5" name="object 5"/>
          <p:cNvSpPr txBox="1">
            <a:spLocks noGrp="1"/>
          </p:cNvSpPr>
          <p:nvPr>
            <p:ph type="sldNum" sz="quarter" idx="7"/>
          </p:nvPr>
        </p:nvSpPr>
        <p:spPr>
          <a:xfrm>
            <a:off x="9357359" y="6876090"/>
            <a:ext cx="267970" cy="222884"/>
          </a:xfrm>
          <a:prstGeom prst="rect">
            <a:avLst/>
          </a:prstGeom>
        </p:spPr>
        <p:txBody>
          <a:bodyPr vert="horz" wrap="square" lIns="0" tIns="0" rIns="0" bIns="0" rtlCol="0">
            <a:spAutoFit/>
          </a:bodyPr>
          <a:lstStyle>
            <a:defPPr>
              <a:defRPr lang="en-US"/>
            </a:defPPr>
            <a:lvl1pPr marL="0" algn="l" defTabSz="914400" rtl="0" eaLnBrk="1" latinLnBrk="0" hangingPunct="1">
              <a:defRPr sz="14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8270">
              <a:lnSpc>
                <a:spcPts val="1630"/>
              </a:lnSpc>
            </a:pPr>
            <a:fld id="{81D60167-4931-47E6-BA6A-407CBD079E47}" type="slidenum">
              <a:rPr lang="en-US" spc="-80" smtClean="0"/>
              <a:pPr marL="128270">
                <a:lnSpc>
                  <a:spcPts val="1630"/>
                </a:lnSpc>
              </a:pPr>
              <a:t>3</a:t>
            </a:fld>
            <a:endParaRPr spc="-73" dirty="0"/>
          </a:p>
        </p:txBody>
      </p:sp>
    </p:spTree>
    <p:extLst>
      <p:ext uri="{BB962C8B-B14F-4D97-AF65-F5344CB8AC3E}">
        <p14:creationId xmlns:p14="http://schemas.microsoft.com/office/powerpoint/2010/main" val="3418062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7083CF07-129D-7046-83A0-17845F1C292E}"/>
              </a:ext>
            </a:extLst>
          </p:cNvPr>
          <p:cNvPicPr>
            <a:picLocks noChangeAspect="1"/>
          </p:cNvPicPr>
          <p:nvPr/>
        </p:nvPicPr>
        <p:blipFill>
          <a:blip r:embed="rId2"/>
          <a:stretch>
            <a:fillRect/>
          </a:stretch>
        </p:blipFill>
        <p:spPr>
          <a:xfrm>
            <a:off x="135353" y="1957901"/>
            <a:ext cx="2871054" cy="1887365"/>
          </a:xfrm>
          <a:prstGeom prst="rect">
            <a:avLst/>
          </a:prstGeom>
        </p:spPr>
      </p:pic>
      <p:pic>
        <p:nvPicPr>
          <p:cNvPr id="10" name="Picture 9" descr="Chart, scatter chart&#10;&#10;Description automatically generated">
            <a:extLst>
              <a:ext uri="{FF2B5EF4-FFF2-40B4-BE49-F238E27FC236}">
                <a16:creationId xmlns:a16="http://schemas.microsoft.com/office/drawing/2014/main" id="{6472B93F-6569-6047-8583-B19E42425D89}"/>
              </a:ext>
            </a:extLst>
          </p:cNvPr>
          <p:cNvPicPr>
            <a:picLocks noChangeAspect="1"/>
          </p:cNvPicPr>
          <p:nvPr/>
        </p:nvPicPr>
        <p:blipFill>
          <a:blip r:embed="rId3"/>
          <a:stretch>
            <a:fillRect/>
          </a:stretch>
        </p:blipFill>
        <p:spPr>
          <a:xfrm>
            <a:off x="135352" y="3977614"/>
            <a:ext cx="2879786" cy="1537217"/>
          </a:xfrm>
          <a:prstGeom prst="rect">
            <a:avLst/>
          </a:prstGeom>
        </p:spPr>
      </p:pic>
      <p:sp>
        <p:nvSpPr>
          <p:cNvPr id="6" name="TextBox 5">
            <a:extLst>
              <a:ext uri="{FF2B5EF4-FFF2-40B4-BE49-F238E27FC236}">
                <a16:creationId xmlns:a16="http://schemas.microsoft.com/office/drawing/2014/main" id="{8022978A-AF45-8542-B07D-3AD41E0130C1}"/>
              </a:ext>
            </a:extLst>
          </p:cNvPr>
          <p:cNvSpPr txBox="1"/>
          <p:nvPr/>
        </p:nvSpPr>
        <p:spPr>
          <a:xfrm>
            <a:off x="0" y="1152922"/>
            <a:ext cx="1843230" cy="415498"/>
          </a:xfrm>
          <a:prstGeom prst="rect">
            <a:avLst/>
          </a:prstGeom>
          <a:noFill/>
        </p:spPr>
        <p:txBody>
          <a:bodyPr wrap="square" rtlCol="0">
            <a:spAutoFit/>
          </a:bodyPr>
          <a:lstStyle/>
          <a:p>
            <a:pPr algn="ctr"/>
            <a:r>
              <a:rPr lang="en-US" sz="2100" dirty="0">
                <a:latin typeface="Arial" panose="020B0604020202020204" pitchFamily="34" charset="0"/>
                <a:cs typeface="Arial" panose="020B0604020202020204" pitchFamily="34" charset="0"/>
              </a:rPr>
              <a:t>IGF1R </a:t>
            </a:r>
          </a:p>
        </p:txBody>
      </p:sp>
      <p:pic>
        <p:nvPicPr>
          <p:cNvPr id="5" name="Picture 4" descr="Table&#10;&#10;Description automatically generated">
            <a:extLst>
              <a:ext uri="{FF2B5EF4-FFF2-40B4-BE49-F238E27FC236}">
                <a16:creationId xmlns:a16="http://schemas.microsoft.com/office/drawing/2014/main" id="{38E90341-D9AC-BD46-8A08-25CDD10D7B73}"/>
              </a:ext>
            </a:extLst>
          </p:cNvPr>
          <p:cNvPicPr>
            <a:picLocks noChangeAspect="1"/>
          </p:cNvPicPr>
          <p:nvPr/>
        </p:nvPicPr>
        <p:blipFill>
          <a:blip r:embed="rId4"/>
          <a:stretch>
            <a:fillRect/>
          </a:stretch>
        </p:blipFill>
        <p:spPr>
          <a:xfrm>
            <a:off x="3015138" y="1152923"/>
            <a:ext cx="5619778" cy="4572023"/>
          </a:xfrm>
          <a:prstGeom prst="rect">
            <a:avLst/>
          </a:prstGeom>
          <a:ln>
            <a:solidFill>
              <a:schemeClr val="accent3"/>
            </a:solidFill>
          </a:ln>
        </p:spPr>
      </p:pic>
      <p:sp>
        <p:nvSpPr>
          <p:cNvPr id="12" name="TextBox 11">
            <a:extLst>
              <a:ext uri="{FF2B5EF4-FFF2-40B4-BE49-F238E27FC236}">
                <a16:creationId xmlns:a16="http://schemas.microsoft.com/office/drawing/2014/main" id="{D85B9186-7373-E847-B1A0-F032818F64B9}"/>
              </a:ext>
            </a:extLst>
          </p:cNvPr>
          <p:cNvSpPr txBox="1"/>
          <p:nvPr/>
        </p:nvSpPr>
        <p:spPr>
          <a:xfrm>
            <a:off x="1843230" y="1143291"/>
            <a:ext cx="1171908" cy="715581"/>
          </a:xfrm>
          <a:prstGeom prst="rect">
            <a:avLst/>
          </a:prstGeom>
          <a:noFill/>
          <a:ln>
            <a:solidFill>
              <a:schemeClr val="accent3"/>
            </a:solidFill>
          </a:ln>
        </p:spPr>
        <p:txBody>
          <a:bodyPr wrap="square" rtlCol="0">
            <a:spAutoFit/>
          </a:bodyPr>
          <a:lstStyle/>
          <a:p>
            <a:pPr algn="ctr"/>
            <a:r>
              <a:rPr lang="en-US" sz="1350" b="1" dirty="0">
                <a:solidFill>
                  <a:srgbClr val="FF0000"/>
                </a:solidFill>
                <a:latin typeface="Arial" panose="020B0604020202020204" pitchFamily="34" charset="0"/>
                <a:cs typeface="Arial" panose="020B0604020202020204" pitchFamily="34" charset="0"/>
              </a:rPr>
              <a:t>H3K27me3</a:t>
            </a:r>
          </a:p>
          <a:p>
            <a:pPr algn="ctr"/>
            <a:r>
              <a:rPr lang="en-US" sz="1350" b="1" dirty="0">
                <a:solidFill>
                  <a:srgbClr val="7030A0"/>
                </a:solidFill>
                <a:latin typeface="Arial" panose="020B0604020202020204" pitchFamily="34" charset="0"/>
                <a:cs typeface="Arial" panose="020B0604020202020204" pitchFamily="34" charset="0"/>
              </a:rPr>
              <a:t>H3K4me1</a:t>
            </a:r>
          </a:p>
          <a:p>
            <a:pPr algn="ctr"/>
            <a:r>
              <a:rPr lang="en-US" sz="1350" b="1" dirty="0">
                <a:solidFill>
                  <a:schemeClr val="accent1">
                    <a:lumMod val="75000"/>
                  </a:schemeClr>
                </a:solidFill>
                <a:latin typeface="Arial" panose="020B0604020202020204" pitchFamily="34" charset="0"/>
                <a:cs typeface="Arial" panose="020B0604020202020204" pitchFamily="34" charset="0"/>
              </a:rPr>
              <a:t>H3K4me3</a:t>
            </a:r>
          </a:p>
        </p:txBody>
      </p:sp>
      <p:sp>
        <p:nvSpPr>
          <p:cNvPr id="13" name="TextBox 12">
            <a:extLst>
              <a:ext uri="{FF2B5EF4-FFF2-40B4-BE49-F238E27FC236}">
                <a16:creationId xmlns:a16="http://schemas.microsoft.com/office/drawing/2014/main" id="{C8B09D7A-5890-D040-94F1-F1AE3C1B20F3}"/>
              </a:ext>
            </a:extLst>
          </p:cNvPr>
          <p:cNvSpPr txBox="1"/>
          <p:nvPr/>
        </p:nvSpPr>
        <p:spPr>
          <a:xfrm rot="5400000">
            <a:off x="7489602" y="2720835"/>
            <a:ext cx="2712492" cy="300082"/>
          </a:xfrm>
          <a:prstGeom prst="rect">
            <a:avLst/>
          </a:prstGeom>
          <a:noFill/>
        </p:spPr>
        <p:txBody>
          <a:bodyPr wrap="square" rtlCol="0">
            <a:spAutoFit/>
          </a:bodyPr>
          <a:lstStyle/>
          <a:p>
            <a:r>
              <a:rPr lang="en-US" sz="1350" b="1" dirty="0">
                <a:solidFill>
                  <a:srgbClr val="C00000"/>
                </a:solidFill>
                <a:latin typeface="Arial" panose="020B0604020202020204" pitchFamily="34" charset="0"/>
                <a:cs typeface="Arial" panose="020B0604020202020204" pitchFamily="34" charset="0"/>
              </a:rPr>
              <a:t>IKAROS-mutant</a:t>
            </a:r>
          </a:p>
        </p:txBody>
      </p:sp>
      <p:sp>
        <p:nvSpPr>
          <p:cNvPr id="16" name="TextBox 15">
            <a:extLst>
              <a:ext uri="{FF2B5EF4-FFF2-40B4-BE49-F238E27FC236}">
                <a16:creationId xmlns:a16="http://schemas.microsoft.com/office/drawing/2014/main" id="{632E6104-C3A0-1D42-B11C-C60D9ECFE6FB}"/>
              </a:ext>
            </a:extLst>
          </p:cNvPr>
          <p:cNvSpPr txBox="1"/>
          <p:nvPr/>
        </p:nvSpPr>
        <p:spPr>
          <a:xfrm rot="5400000">
            <a:off x="7489602" y="5093410"/>
            <a:ext cx="2712492" cy="300082"/>
          </a:xfrm>
          <a:prstGeom prst="rect">
            <a:avLst/>
          </a:prstGeom>
          <a:noFill/>
        </p:spPr>
        <p:txBody>
          <a:bodyPr wrap="square" rtlCol="0">
            <a:spAutoFit/>
          </a:bodyPr>
          <a:lstStyle/>
          <a:p>
            <a:r>
              <a:rPr lang="en-US" sz="1350" dirty="0">
                <a:latin typeface="Arial" panose="020B0604020202020204" pitchFamily="34" charset="0"/>
                <a:cs typeface="Arial" panose="020B0604020202020204" pitchFamily="34" charset="0"/>
              </a:rPr>
              <a:t>wildtype</a:t>
            </a:r>
          </a:p>
        </p:txBody>
      </p:sp>
      <p:cxnSp>
        <p:nvCxnSpPr>
          <p:cNvPr id="17" name="Straight Arrow Connector 16">
            <a:extLst>
              <a:ext uri="{FF2B5EF4-FFF2-40B4-BE49-F238E27FC236}">
                <a16:creationId xmlns:a16="http://schemas.microsoft.com/office/drawing/2014/main" id="{D5A9BA6F-D8A4-304E-8BBF-2B45138605B6}"/>
              </a:ext>
            </a:extLst>
          </p:cNvPr>
          <p:cNvCxnSpPr>
            <a:stCxn id="13" idx="1"/>
          </p:cNvCxnSpPr>
          <p:nvPr/>
        </p:nvCxnSpPr>
        <p:spPr>
          <a:xfrm flipV="1">
            <a:off x="8845848" y="1122216"/>
            <a:ext cx="0" cy="3924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85B4835-7F93-784E-9A27-AF07293E0A72}"/>
              </a:ext>
            </a:extLst>
          </p:cNvPr>
          <p:cNvCxnSpPr/>
          <p:nvPr/>
        </p:nvCxnSpPr>
        <p:spPr>
          <a:xfrm>
            <a:off x="8825376" y="2901584"/>
            <a:ext cx="0" cy="41226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669A5B0-761D-134F-9B7C-B7271F1807C2}"/>
              </a:ext>
            </a:extLst>
          </p:cNvPr>
          <p:cNvCxnSpPr>
            <a:cxnSpLocks/>
          </p:cNvCxnSpPr>
          <p:nvPr/>
        </p:nvCxnSpPr>
        <p:spPr>
          <a:xfrm flipV="1">
            <a:off x="8825376" y="3367282"/>
            <a:ext cx="0" cy="499451"/>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E1EA881-BDCC-3A40-873C-C770F8399E04}"/>
              </a:ext>
            </a:extLst>
          </p:cNvPr>
          <p:cNvCxnSpPr>
            <a:cxnSpLocks/>
          </p:cNvCxnSpPr>
          <p:nvPr/>
        </p:nvCxnSpPr>
        <p:spPr>
          <a:xfrm flipV="1">
            <a:off x="8634916" y="3346811"/>
            <a:ext cx="509084"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F4DB36C-DD2C-5E4A-8AC5-7E19E1DCD186}"/>
              </a:ext>
            </a:extLst>
          </p:cNvPr>
          <p:cNvCxnSpPr>
            <a:cxnSpLocks/>
          </p:cNvCxnSpPr>
          <p:nvPr/>
        </p:nvCxnSpPr>
        <p:spPr>
          <a:xfrm>
            <a:off x="8825376" y="4665156"/>
            <a:ext cx="0" cy="644677"/>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90211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022978A-AF45-8542-B07D-3AD41E0130C1}"/>
              </a:ext>
            </a:extLst>
          </p:cNvPr>
          <p:cNvSpPr txBox="1"/>
          <p:nvPr/>
        </p:nvSpPr>
        <p:spPr>
          <a:xfrm>
            <a:off x="1" y="1214338"/>
            <a:ext cx="1996770" cy="415498"/>
          </a:xfrm>
          <a:prstGeom prst="rect">
            <a:avLst/>
          </a:prstGeom>
          <a:noFill/>
        </p:spPr>
        <p:txBody>
          <a:bodyPr wrap="square" rtlCol="0">
            <a:spAutoFit/>
          </a:bodyPr>
          <a:lstStyle/>
          <a:p>
            <a:pPr algn="ctr"/>
            <a:r>
              <a:rPr lang="en-US" sz="2100" dirty="0">
                <a:latin typeface="Arial" panose="020B0604020202020204" pitchFamily="34" charset="0"/>
                <a:cs typeface="Arial" panose="020B0604020202020204" pitchFamily="34" charset="0"/>
              </a:rPr>
              <a:t>NRP1 </a:t>
            </a:r>
          </a:p>
        </p:txBody>
      </p:sp>
      <p:sp>
        <p:nvSpPr>
          <p:cNvPr id="12" name="TextBox 11">
            <a:extLst>
              <a:ext uri="{FF2B5EF4-FFF2-40B4-BE49-F238E27FC236}">
                <a16:creationId xmlns:a16="http://schemas.microsoft.com/office/drawing/2014/main" id="{D85B9186-7373-E847-B1A0-F032818F64B9}"/>
              </a:ext>
            </a:extLst>
          </p:cNvPr>
          <p:cNvSpPr txBox="1"/>
          <p:nvPr/>
        </p:nvSpPr>
        <p:spPr>
          <a:xfrm>
            <a:off x="1996775" y="1188853"/>
            <a:ext cx="1200057" cy="715581"/>
          </a:xfrm>
          <a:prstGeom prst="rect">
            <a:avLst/>
          </a:prstGeom>
          <a:noFill/>
          <a:ln>
            <a:solidFill>
              <a:schemeClr val="accent3"/>
            </a:solidFill>
          </a:ln>
        </p:spPr>
        <p:txBody>
          <a:bodyPr wrap="square" rtlCol="0">
            <a:spAutoFit/>
          </a:bodyPr>
          <a:lstStyle/>
          <a:p>
            <a:pPr algn="ctr"/>
            <a:r>
              <a:rPr lang="en-US" sz="1350" b="1" dirty="0">
                <a:solidFill>
                  <a:srgbClr val="FF0000"/>
                </a:solidFill>
                <a:latin typeface="Arial" panose="020B0604020202020204" pitchFamily="34" charset="0"/>
                <a:cs typeface="Arial" panose="020B0604020202020204" pitchFamily="34" charset="0"/>
              </a:rPr>
              <a:t>H3K27me3</a:t>
            </a:r>
          </a:p>
          <a:p>
            <a:pPr algn="ctr"/>
            <a:r>
              <a:rPr lang="en-US" sz="1350" b="1" dirty="0">
                <a:solidFill>
                  <a:srgbClr val="7030A0"/>
                </a:solidFill>
                <a:latin typeface="Arial" panose="020B0604020202020204" pitchFamily="34" charset="0"/>
                <a:cs typeface="Arial" panose="020B0604020202020204" pitchFamily="34" charset="0"/>
              </a:rPr>
              <a:t>H3K4me1</a:t>
            </a:r>
          </a:p>
          <a:p>
            <a:pPr algn="ctr"/>
            <a:r>
              <a:rPr lang="en-US" sz="1350" b="1" dirty="0">
                <a:solidFill>
                  <a:schemeClr val="accent1">
                    <a:lumMod val="75000"/>
                  </a:schemeClr>
                </a:solidFill>
                <a:latin typeface="Arial" panose="020B0604020202020204" pitchFamily="34" charset="0"/>
                <a:cs typeface="Arial" panose="020B0604020202020204" pitchFamily="34" charset="0"/>
              </a:rPr>
              <a:t>H3K4me3</a:t>
            </a:r>
          </a:p>
        </p:txBody>
      </p:sp>
      <p:sp>
        <p:nvSpPr>
          <p:cNvPr id="13" name="TextBox 12">
            <a:extLst>
              <a:ext uri="{FF2B5EF4-FFF2-40B4-BE49-F238E27FC236}">
                <a16:creationId xmlns:a16="http://schemas.microsoft.com/office/drawing/2014/main" id="{C8B09D7A-5890-D040-94F1-F1AE3C1B20F3}"/>
              </a:ext>
            </a:extLst>
          </p:cNvPr>
          <p:cNvSpPr txBox="1"/>
          <p:nvPr/>
        </p:nvSpPr>
        <p:spPr>
          <a:xfrm rot="5400000">
            <a:off x="7489602" y="2720835"/>
            <a:ext cx="2712492" cy="300082"/>
          </a:xfrm>
          <a:prstGeom prst="rect">
            <a:avLst/>
          </a:prstGeom>
          <a:noFill/>
        </p:spPr>
        <p:txBody>
          <a:bodyPr wrap="square" rtlCol="0">
            <a:spAutoFit/>
          </a:bodyPr>
          <a:lstStyle/>
          <a:p>
            <a:r>
              <a:rPr lang="en-US" sz="1350" b="1" dirty="0">
                <a:solidFill>
                  <a:srgbClr val="C00000"/>
                </a:solidFill>
                <a:latin typeface="Arial" panose="020B0604020202020204" pitchFamily="34" charset="0"/>
                <a:cs typeface="Arial" panose="020B0604020202020204" pitchFamily="34" charset="0"/>
              </a:rPr>
              <a:t>IKAROS-mutant</a:t>
            </a:r>
          </a:p>
        </p:txBody>
      </p:sp>
      <p:sp>
        <p:nvSpPr>
          <p:cNvPr id="16" name="TextBox 15">
            <a:extLst>
              <a:ext uri="{FF2B5EF4-FFF2-40B4-BE49-F238E27FC236}">
                <a16:creationId xmlns:a16="http://schemas.microsoft.com/office/drawing/2014/main" id="{632E6104-C3A0-1D42-B11C-C60D9ECFE6FB}"/>
              </a:ext>
            </a:extLst>
          </p:cNvPr>
          <p:cNvSpPr txBox="1"/>
          <p:nvPr/>
        </p:nvSpPr>
        <p:spPr>
          <a:xfrm rot="5400000">
            <a:off x="7489602" y="5083174"/>
            <a:ext cx="2712492" cy="300082"/>
          </a:xfrm>
          <a:prstGeom prst="rect">
            <a:avLst/>
          </a:prstGeom>
          <a:noFill/>
        </p:spPr>
        <p:txBody>
          <a:bodyPr wrap="square" rtlCol="0">
            <a:spAutoFit/>
          </a:bodyPr>
          <a:lstStyle/>
          <a:p>
            <a:r>
              <a:rPr lang="en-US" sz="1350" dirty="0">
                <a:latin typeface="Arial" panose="020B0604020202020204" pitchFamily="34" charset="0"/>
                <a:cs typeface="Arial" panose="020B0604020202020204" pitchFamily="34" charset="0"/>
              </a:rPr>
              <a:t>wildtype</a:t>
            </a:r>
          </a:p>
        </p:txBody>
      </p:sp>
      <p:cxnSp>
        <p:nvCxnSpPr>
          <p:cNvPr id="17" name="Straight Arrow Connector 16">
            <a:extLst>
              <a:ext uri="{FF2B5EF4-FFF2-40B4-BE49-F238E27FC236}">
                <a16:creationId xmlns:a16="http://schemas.microsoft.com/office/drawing/2014/main" id="{D5A9BA6F-D8A4-304E-8BBF-2B45138605B6}"/>
              </a:ext>
            </a:extLst>
          </p:cNvPr>
          <p:cNvCxnSpPr>
            <a:stCxn id="13" idx="1"/>
          </p:cNvCxnSpPr>
          <p:nvPr/>
        </p:nvCxnSpPr>
        <p:spPr>
          <a:xfrm flipV="1">
            <a:off x="8845848" y="1122216"/>
            <a:ext cx="0" cy="3924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85B4835-7F93-784E-9A27-AF07293E0A72}"/>
              </a:ext>
            </a:extLst>
          </p:cNvPr>
          <p:cNvCxnSpPr/>
          <p:nvPr/>
        </p:nvCxnSpPr>
        <p:spPr>
          <a:xfrm>
            <a:off x="8825376" y="2901584"/>
            <a:ext cx="0" cy="41226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669A5B0-761D-134F-9B7C-B7271F1807C2}"/>
              </a:ext>
            </a:extLst>
          </p:cNvPr>
          <p:cNvCxnSpPr>
            <a:cxnSpLocks/>
          </p:cNvCxnSpPr>
          <p:nvPr/>
        </p:nvCxnSpPr>
        <p:spPr>
          <a:xfrm flipV="1">
            <a:off x="8825376" y="3367282"/>
            <a:ext cx="0" cy="499451"/>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E1EA881-BDCC-3A40-873C-C770F8399E04}"/>
              </a:ext>
            </a:extLst>
          </p:cNvPr>
          <p:cNvCxnSpPr>
            <a:cxnSpLocks/>
          </p:cNvCxnSpPr>
          <p:nvPr/>
        </p:nvCxnSpPr>
        <p:spPr>
          <a:xfrm flipV="1">
            <a:off x="8634916" y="3346811"/>
            <a:ext cx="509084"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F4DB36C-DD2C-5E4A-8AC5-7E19E1DCD186}"/>
              </a:ext>
            </a:extLst>
          </p:cNvPr>
          <p:cNvCxnSpPr>
            <a:cxnSpLocks/>
          </p:cNvCxnSpPr>
          <p:nvPr/>
        </p:nvCxnSpPr>
        <p:spPr>
          <a:xfrm>
            <a:off x="8825376" y="4665156"/>
            <a:ext cx="0" cy="644677"/>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descr="Table&#10;&#10;Description automatically generated">
            <a:extLst>
              <a:ext uri="{FF2B5EF4-FFF2-40B4-BE49-F238E27FC236}">
                <a16:creationId xmlns:a16="http://schemas.microsoft.com/office/drawing/2014/main" id="{7C99C7D9-5878-7C44-8A0A-6EDF75686A38}"/>
              </a:ext>
            </a:extLst>
          </p:cNvPr>
          <p:cNvPicPr>
            <a:picLocks noChangeAspect="1"/>
          </p:cNvPicPr>
          <p:nvPr/>
        </p:nvPicPr>
        <p:blipFill>
          <a:blip r:embed="rId3"/>
          <a:stretch>
            <a:fillRect/>
          </a:stretch>
        </p:blipFill>
        <p:spPr>
          <a:xfrm>
            <a:off x="3195175" y="1198677"/>
            <a:ext cx="5491703" cy="4665620"/>
          </a:xfrm>
          <a:prstGeom prst="rect">
            <a:avLst/>
          </a:prstGeom>
          <a:ln>
            <a:solidFill>
              <a:schemeClr val="accent3"/>
            </a:solidFill>
          </a:ln>
        </p:spPr>
      </p:pic>
      <p:pic>
        <p:nvPicPr>
          <p:cNvPr id="18" name="Content Placeholder 10" descr="Diagram&#10;&#10;Description automatically generated">
            <a:extLst>
              <a:ext uri="{FF2B5EF4-FFF2-40B4-BE49-F238E27FC236}">
                <a16:creationId xmlns:a16="http://schemas.microsoft.com/office/drawing/2014/main" id="{01AAD6C4-BF8E-2744-9AFC-0D96ABDF0FE6}"/>
              </a:ext>
            </a:extLst>
          </p:cNvPr>
          <p:cNvPicPr>
            <a:picLocks noGrp="1" noChangeAspect="1"/>
          </p:cNvPicPr>
          <p:nvPr>
            <p:ph idx="1"/>
          </p:nvPr>
        </p:nvPicPr>
        <p:blipFill rotWithShape="1">
          <a:blip r:embed="rId4"/>
          <a:srcRect l="39918" t="90158" r="31982" b="-476"/>
          <a:stretch/>
        </p:blipFill>
        <p:spPr>
          <a:xfrm>
            <a:off x="360980" y="2804845"/>
            <a:ext cx="2606113" cy="579023"/>
          </a:xfrm>
        </p:spPr>
      </p:pic>
      <p:pic>
        <p:nvPicPr>
          <p:cNvPr id="8" name="Picture 7" descr="Chart, scatter chart&#10;&#10;Description automatically generated">
            <a:extLst>
              <a:ext uri="{FF2B5EF4-FFF2-40B4-BE49-F238E27FC236}">
                <a16:creationId xmlns:a16="http://schemas.microsoft.com/office/drawing/2014/main" id="{B15F6008-BCF1-7347-B8D5-A48D884F8FC0}"/>
              </a:ext>
            </a:extLst>
          </p:cNvPr>
          <p:cNvPicPr>
            <a:picLocks noChangeAspect="1"/>
          </p:cNvPicPr>
          <p:nvPr/>
        </p:nvPicPr>
        <p:blipFill>
          <a:blip r:embed="rId5"/>
          <a:stretch>
            <a:fillRect/>
          </a:stretch>
        </p:blipFill>
        <p:spPr>
          <a:xfrm>
            <a:off x="123141" y="3692754"/>
            <a:ext cx="3013021" cy="1645409"/>
          </a:xfrm>
          <a:prstGeom prst="rect">
            <a:avLst/>
          </a:prstGeom>
        </p:spPr>
      </p:pic>
      <p:pic>
        <p:nvPicPr>
          <p:cNvPr id="21" name="Content Placeholder 10" descr="Diagram&#10;&#10;Description automatically generated">
            <a:extLst>
              <a:ext uri="{FF2B5EF4-FFF2-40B4-BE49-F238E27FC236}">
                <a16:creationId xmlns:a16="http://schemas.microsoft.com/office/drawing/2014/main" id="{B52BF401-81CA-BF41-806B-2F8BE2AA112B}"/>
              </a:ext>
            </a:extLst>
          </p:cNvPr>
          <p:cNvPicPr>
            <a:picLocks noChangeAspect="1"/>
          </p:cNvPicPr>
          <p:nvPr/>
        </p:nvPicPr>
        <p:blipFill rotWithShape="1">
          <a:blip r:embed="rId4"/>
          <a:srcRect l="36932" t="56119" r="31982" b="25566"/>
          <a:stretch/>
        </p:blipFill>
        <p:spPr>
          <a:xfrm>
            <a:off x="190672" y="1892766"/>
            <a:ext cx="2776421" cy="989817"/>
          </a:xfrm>
          <a:prstGeom prst="rect">
            <a:avLst/>
          </a:prstGeom>
        </p:spPr>
      </p:pic>
    </p:spTree>
    <p:extLst>
      <p:ext uri="{BB962C8B-B14F-4D97-AF65-F5344CB8AC3E}">
        <p14:creationId xmlns:p14="http://schemas.microsoft.com/office/powerpoint/2010/main" val="19286183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bar chart&#10;&#10;Description automatically generated">
            <a:extLst>
              <a:ext uri="{FF2B5EF4-FFF2-40B4-BE49-F238E27FC236}">
                <a16:creationId xmlns:a16="http://schemas.microsoft.com/office/drawing/2014/main" id="{B91B85A5-5D2D-B649-BBDE-7CE25325DF55}"/>
              </a:ext>
            </a:extLst>
          </p:cNvPr>
          <p:cNvPicPr>
            <a:picLocks noChangeAspect="1"/>
          </p:cNvPicPr>
          <p:nvPr/>
        </p:nvPicPr>
        <p:blipFill>
          <a:blip r:embed="rId3"/>
          <a:stretch>
            <a:fillRect/>
          </a:stretch>
        </p:blipFill>
        <p:spPr>
          <a:xfrm>
            <a:off x="3042754" y="3796259"/>
            <a:ext cx="2203616" cy="1861038"/>
          </a:xfrm>
          <a:prstGeom prst="rect">
            <a:avLst/>
          </a:prstGeom>
        </p:spPr>
      </p:pic>
      <p:sp>
        <p:nvSpPr>
          <p:cNvPr id="9" name="TextBox 8">
            <a:extLst>
              <a:ext uri="{FF2B5EF4-FFF2-40B4-BE49-F238E27FC236}">
                <a16:creationId xmlns:a16="http://schemas.microsoft.com/office/drawing/2014/main" id="{F292E0BC-6DB4-4C45-A7E1-CBB6D2E787C4}"/>
              </a:ext>
            </a:extLst>
          </p:cNvPr>
          <p:cNvSpPr txBox="1"/>
          <p:nvPr/>
        </p:nvSpPr>
        <p:spPr>
          <a:xfrm>
            <a:off x="452438" y="2877178"/>
            <a:ext cx="8239125" cy="646331"/>
          </a:xfrm>
          <a:prstGeom prst="rect">
            <a:avLst/>
          </a:prstGeom>
          <a:noFill/>
        </p:spPr>
        <p:txBody>
          <a:bodyPr wrap="square" rtlCol="0">
            <a:spAutoFit/>
          </a:bodyPr>
          <a:lstStyle/>
          <a:p>
            <a:pPr algn="ctr"/>
            <a:r>
              <a:rPr lang="en-US" sz="1200" i="1" dirty="0"/>
              <a:t>Mechanistically, NRP1 induced a JNK-dependent signaling cascade leading to the upregulation of alternative effector</a:t>
            </a:r>
          </a:p>
          <a:p>
            <a:pPr algn="ctr"/>
            <a:r>
              <a:rPr lang="en-US" sz="1200" i="1" dirty="0"/>
              <a:t>kinases EGFR or IGF1R, which in turn sustained cancer cell growth</a:t>
            </a:r>
          </a:p>
          <a:p>
            <a:pPr algn="ctr"/>
            <a:endParaRPr lang="en-US" sz="1200" i="1" dirty="0"/>
          </a:p>
        </p:txBody>
      </p:sp>
      <p:sp>
        <p:nvSpPr>
          <p:cNvPr id="12" name="TextBox 11">
            <a:extLst>
              <a:ext uri="{FF2B5EF4-FFF2-40B4-BE49-F238E27FC236}">
                <a16:creationId xmlns:a16="http://schemas.microsoft.com/office/drawing/2014/main" id="{EE8879D6-F64F-7641-AE92-87B3A0533AD9}"/>
              </a:ext>
            </a:extLst>
          </p:cNvPr>
          <p:cNvSpPr txBox="1"/>
          <p:nvPr/>
        </p:nvSpPr>
        <p:spPr>
          <a:xfrm>
            <a:off x="749852" y="5306512"/>
            <a:ext cx="1990725" cy="230832"/>
          </a:xfrm>
          <a:prstGeom prst="rect">
            <a:avLst/>
          </a:prstGeom>
          <a:noFill/>
        </p:spPr>
        <p:txBody>
          <a:bodyPr wrap="square" rtlCol="0">
            <a:spAutoFit/>
          </a:bodyPr>
          <a:lstStyle/>
          <a:p>
            <a:r>
              <a:rPr lang="en-US" sz="900" i="1" dirty="0"/>
              <a:t>https://</a:t>
            </a:r>
            <a:r>
              <a:rPr lang="en-US" sz="900" i="1" dirty="0" err="1"/>
              <a:t>doi.org</a:t>
            </a:r>
            <a:r>
              <a:rPr lang="en-US" sz="900" i="1" dirty="0"/>
              <a:t>/10.1038/leu.2015.27</a:t>
            </a:r>
          </a:p>
        </p:txBody>
      </p:sp>
      <p:graphicFrame>
        <p:nvGraphicFramePr>
          <p:cNvPr id="10" name="Table 9">
            <a:extLst>
              <a:ext uri="{FF2B5EF4-FFF2-40B4-BE49-F238E27FC236}">
                <a16:creationId xmlns:a16="http://schemas.microsoft.com/office/drawing/2014/main" id="{7753B02C-C9CE-8C40-ADEE-42EF1993CF0A}"/>
              </a:ext>
            </a:extLst>
          </p:cNvPr>
          <p:cNvGraphicFramePr>
            <a:graphicFrameLocks noGrp="1"/>
          </p:cNvGraphicFramePr>
          <p:nvPr/>
        </p:nvGraphicFramePr>
        <p:xfrm>
          <a:off x="5246371" y="3897086"/>
          <a:ext cx="3698652" cy="1659384"/>
        </p:xfrm>
        <a:graphic>
          <a:graphicData uri="http://schemas.openxmlformats.org/drawingml/2006/table">
            <a:tbl>
              <a:tblPr firstRow="1" firstCol="1" bandRow="1"/>
              <a:tblGrid>
                <a:gridCol w="610649">
                  <a:extLst>
                    <a:ext uri="{9D8B030D-6E8A-4147-A177-3AD203B41FA5}">
                      <a16:colId xmlns:a16="http://schemas.microsoft.com/office/drawing/2014/main" val="3531682094"/>
                    </a:ext>
                  </a:extLst>
                </a:gridCol>
                <a:gridCol w="2440199">
                  <a:extLst>
                    <a:ext uri="{9D8B030D-6E8A-4147-A177-3AD203B41FA5}">
                      <a16:colId xmlns:a16="http://schemas.microsoft.com/office/drawing/2014/main" val="1747887869"/>
                    </a:ext>
                  </a:extLst>
                </a:gridCol>
                <a:gridCol w="647804">
                  <a:extLst>
                    <a:ext uri="{9D8B030D-6E8A-4147-A177-3AD203B41FA5}">
                      <a16:colId xmlns:a16="http://schemas.microsoft.com/office/drawing/2014/main" val="770795493"/>
                    </a:ext>
                  </a:extLst>
                </a:gridCol>
              </a:tblGrid>
              <a:tr h="138282">
                <a:tc>
                  <a:txBody>
                    <a:bodyPr/>
                    <a:lstStyle/>
                    <a:p>
                      <a:pPr marL="0" marR="0" algn="ctr">
                        <a:spcBef>
                          <a:spcPts val="0"/>
                        </a:spcBef>
                        <a:spcAft>
                          <a:spcPts val="0"/>
                        </a:spcAft>
                      </a:pPr>
                      <a:r>
                        <a:rPr lang="en-US" sz="600" b="1" dirty="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Gene </a:t>
                      </a:r>
                      <a:endParaRPr lang="en-US" sz="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600" b="1">
                          <a:solidFill>
                            <a:srgbClr val="000000"/>
                          </a:solidFill>
                          <a:effectLst/>
                          <a:latin typeface="Arial" panose="020B0604020202020204" pitchFamily="34" charset="0"/>
                          <a:ea typeface="SimSun" panose="02010600030101010101" pitchFamily="2" charset="-122"/>
                          <a:cs typeface="Times New Roman" panose="02020603050405020304" pitchFamily="18" charset="0"/>
                        </a:rPr>
                        <a:t>Name </a:t>
                      </a:r>
                      <a:endParaRPr lang="en-US" sz="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600" b="1">
                          <a:solidFill>
                            <a:srgbClr val="000000"/>
                          </a:solidFill>
                          <a:effectLst/>
                          <a:latin typeface="Arial" panose="020B0604020202020204" pitchFamily="34" charset="0"/>
                          <a:ea typeface="SimSun" panose="02010600030101010101" pitchFamily="2" charset="-122"/>
                          <a:cs typeface="Times New Roman" panose="02020603050405020304" pitchFamily="18" charset="0"/>
                        </a:rPr>
                        <a:t>Cluster # </a:t>
                      </a:r>
                      <a:endParaRPr lang="en-US" sz="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33149310"/>
                  </a:ext>
                </a:extLst>
              </a:tr>
              <a:tr h="138282">
                <a:tc>
                  <a:txBody>
                    <a:bodyPr/>
                    <a:lstStyle/>
                    <a:p>
                      <a:pPr marL="0" marR="0" algn="ctr">
                        <a:spcBef>
                          <a:spcPts val="0"/>
                        </a:spcBef>
                        <a:spcAft>
                          <a:spcPts val="0"/>
                        </a:spcAft>
                      </a:pPr>
                      <a:r>
                        <a:rPr lang="en-US" sz="600" dirty="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Igf1r</a:t>
                      </a:r>
                      <a:endParaRPr lang="en-US" sz="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60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insulin-like growth factor 1 </a:t>
                      </a:r>
                      <a:endParaRPr lang="en-US" sz="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60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2</a:t>
                      </a:r>
                      <a:endParaRPr lang="en-US" sz="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035534204"/>
                  </a:ext>
                </a:extLst>
              </a:tr>
              <a:tr h="138282">
                <a:tc>
                  <a:txBody>
                    <a:bodyPr/>
                    <a:lstStyle/>
                    <a:p>
                      <a:pPr marL="0" marR="0" algn="ctr">
                        <a:spcBef>
                          <a:spcPts val="0"/>
                        </a:spcBef>
                        <a:spcAft>
                          <a:spcPts val="0"/>
                        </a:spcAft>
                      </a:pPr>
                      <a:r>
                        <a:rPr lang="en-US" sz="600" dirty="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Nrp1</a:t>
                      </a:r>
                      <a:endParaRPr lang="en-US" sz="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ctr">
                        <a:spcBef>
                          <a:spcPts val="0"/>
                        </a:spcBef>
                        <a:spcAft>
                          <a:spcPts val="0"/>
                        </a:spcAft>
                      </a:pPr>
                      <a:r>
                        <a:rPr lang="en-US" sz="60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Neuropilin 1</a:t>
                      </a:r>
                      <a:endParaRPr lang="en-US" sz="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ctr">
                        <a:spcBef>
                          <a:spcPts val="0"/>
                        </a:spcBef>
                        <a:spcAft>
                          <a:spcPts val="0"/>
                        </a:spcAft>
                      </a:pPr>
                      <a:r>
                        <a:rPr lang="en-US" sz="60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3</a:t>
                      </a:r>
                      <a:endParaRPr lang="en-US" sz="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extLst>
                  <a:ext uri="{0D108BD9-81ED-4DB2-BD59-A6C34878D82A}">
                    <a16:rowId xmlns:a16="http://schemas.microsoft.com/office/drawing/2014/main" val="2424514743"/>
                  </a:ext>
                </a:extLst>
              </a:tr>
              <a:tr h="138282">
                <a:tc>
                  <a:txBody>
                    <a:bodyPr/>
                    <a:lstStyle/>
                    <a:p>
                      <a:pPr marL="0" marR="0" algn="ctr">
                        <a:spcBef>
                          <a:spcPts val="0"/>
                        </a:spcBef>
                        <a:spcAft>
                          <a:spcPts val="0"/>
                        </a:spcAft>
                      </a:pPr>
                      <a:r>
                        <a:rPr lang="en-US" sz="60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Ighg3</a:t>
                      </a:r>
                      <a:endParaRPr lang="en-US" sz="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ctr">
                        <a:spcBef>
                          <a:spcPts val="0"/>
                        </a:spcBef>
                        <a:spcAft>
                          <a:spcPts val="0"/>
                        </a:spcAft>
                      </a:pPr>
                      <a:r>
                        <a:rPr lang="en-US" sz="600" dirty="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Immunoglobulin Heavy Constant Gamma 3 (G3m Marker)</a:t>
                      </a:r>
                      <a:endParaRPr lang="en-US" sz="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ctr">
                        <a:spcBef>
                          <a:spcPts val="0"/>
                        </a:spcBef>
                        <a:spcAft>
                          <a:spcPts val="0"/>
                        </a:spcAft>
                      </a:pPr>
                      <a:r>
                        <a:rPr lang="en-US" sz="60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4</a:t>
                      </a:r>
                      <a:endParaRPr lang="en-US" sz="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extLst>
                  <a:ext uri="{0D108BD9-81ED-4DB2-BD59-A6C34878D82A}">
                    <a16:rowId xmlns:a16="http://schemas.microsoft.com/office/drawing/2014/main" val="626117841"/>
                  </a:ext>
                </a:extLst>
              </a:tr>
              <a:tr h="138282">
                <a:tc>
                  <a:txBody>
                    <a:bodyPr/>
                    <a:lstStyle/>
                    <a:p>
                      <a:pPr marL="0" marR="0" algn="ctr">
                        <a:spcBef>
                          <a:spcPts val="0"/>
                        </a:spcBef>
                        <a:spcAft>
                          <a:spcPts val="0"/>
                        </a:spcAft>
                      </a:pPr>
                      <a:r>
                        <a:rPr lang="en-US" sz="60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Prox1</a:t>
                      </a:r>
                      <a:endParaRPr lang="en-US" sz="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ctr">
                        <a:spcBef>
                          <a:spcPts val="0"/>
                        </a:spcBef>
                        <a:spcAft>
                          <a:spcPts val="0"/>
                        </a:spcAft>
                      </a:pPr>
                      <a:r>
                        <a:rPr lang="en-US" sz="60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Prospero Homeobox 1</a:t>
                      </a:r>
                      <a:endParaRPr lang="en-US" sz="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ctr">
                        <a:spcBef>
                          <a:spcPts val="0"/>
                        </a:spcBef>
                        <a:spcAft>
                          <a:spcPts val="0"/>
                        </a:spcAft>
                      </a:pPr>
                      <a:r>
                        <a:rPr lang="en-US" sz="60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4</a:t>
                      </a:r>
                      <a:endParaRPr lang="en-US" sz="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extLst>
                  <a:ext uri="{0D108BD9-81ED-4DB2-BD59-A6C34878D82A}">
                    <a16:rowId xmlns:a16="http://schemas.microsoft.com/office/drawing/2014/main" val="2976298334"/>
                  </a:ext>
                </a:extLst>
              </a:tr>
              <a:tr h="138282">
                <a:tc>
                  <a:txBody>
                    <a:bodyPr/>
                    <a:lstStyle/>
                    <a:p>
                      <a:pPr marL="0" marR="0" algn="ctr">
                        <a:spcBef>
                          <a:spcPts val="0"/>
                        </a:spcBef>
                        <a:spcAft>
                          <a:spcPts val="0"/>
                        </a:spcAft>
                      </a:pPr>
                      <a:r>
                        <a:rPr lang="en-US" sz="60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Rnd3</a:t>
                      </a:r>
                      <a:endParaRPr lang="en-US" sz="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ctr">
                        <a:spcBef>
                          <a:spcPts val="0"/>
                        </a:spcBef>
                        <a:spcAft>
                          <a:spcPts val="0"/>
                        </a:spcAft>
                      </a:pPr>
                      <a:r>
                        <a:rPr lang="en-US" sz="600" dirty="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Rho Family GTPase 3</a:t>
                      </a:r>
                      <a:endParaRPr lang="en-US" sz="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ctr">
                        <a:spcBef>
                          <a:spcPts val="0"/>
                        </a:spcBef>
                        <a:spcAft>
                          <a:spcPts val="0"/>
                        </a:spcAft>
                      </a:pPr>
                      <a:r>
                        <a:rPr lang="en-US" sz="60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4</a:t>
                      </a:r>
                      <a:endParaRPr lang="en-US" sz="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extLst>
                  <a:ext uri="{0D108BD9-81ED-4DB2-BD59-A6C34878D82A}">
                    <a16:rowId xmlns:a16="http://schemas.microsoft.com/office/drawing/2014/main" val="3955926129"/>
                  </a:ext>
                </a:extLst>
              </a:tr>
              <a:tr h="138282">
                <a:tc>
                  <a:txBody>
                    <a:bodyPr/>
                    <a:lstStyle/>
                    <a:p>
                      <a:pPr marL="0" marR="0" algn="ctr">
                        <a:spcBef>
                          <a:spcPts val="0"/>
                        </a:spcBef>
                        <a:spcAft>
                          <a:spcPts val="0"/>
                        </a:spcAft>
                      </a:pPr>
                      <a:r>
                        <a:rPr lang="en-US" sz="60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Tmem176a</a:t>
                      </a:r>
                      <a:endParaRPr lang="en-US" sz="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ctr">
                        <a:spcBef>
                          <a:spcPts val="0"/>
                        </a:spcBef>
                        <a:spcAft>
                          <a:spcPts val="0"/>
                        </a:spcAft>
                      </a:pPr>
                      <a:r>
                        <a:rPr lang="en-US" sz="60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Transmembrane Protein 176A</a:t>
                      </a:r>
                      <a:endParaRPr lang="en-US" sz="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ctr">
                        <a:spcBef>
                          <a:spcPts val="0"/>
                        </a:spcBef>
                        <a:spcAft>
                          <a:spcPts val="0"/>
                        </a:spcAft>
                      </a:pPr>
                      <a:r>
                        <a:rPr lang="en-US" sz="60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4</a:t>
                      </a:r>
                      <a:endParaRPr lang="en-US" sz="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extLst>
                  <a:ext uri="{0D108BD9-81ED-4DB2-BD59-A6C34878D82A}">
                    <a16:rowId xmlns:a16="http://schemas.microsoft.com/office/drawing/2014/main" val="1352828498"/>
                  </a:ext>
                </a:extLst>
              </a:tr>
              <a:tr h="138282">
                <a:tc>
                  <a:txBody>
                    <a:bodyPr/>
                    <a:lstStyle/>
                    <a:p>
                      <a:pPr marL="0" marR="0" algn="ctr">
                        <a:spcBef>
                          <a:spcPts val="0"/>
                        </a:spcBef>
                        <a:spcAft>
                          <a:spcPts val="0"/>
                        </a:spcAft>
                      </a:pPr>
                      <a:r>
                        <a:rPr lang="en-US" sz="60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Tmem176b</a:t>
                      </a:r>
                      <a:endParaRPr lang="en-US" sz="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ctr">
                        <a:spcBef>
                          <a:spcPts val="0"/>
                        </a:spcBef>
                        <a:spcAft>
                          <a:spcPts val="0"/>
                        </a:spcAft>
                      </a:pPr>
                      <a:r>
                        <a:rPr lang="en-US" sz="600" dirty="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Transmembrane Protein 176B</a:t>
                      </a:r>
                      <a:endParaRPr lang="en-US" sz="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ctr">
                        <a:spcBef>
                          <a:spcPts val="0"/>
                        </a:spcBef>
                        <a:spcAft>
                          <a:spcPts val="0"/>
                        </a:spcAft>
                      </a:pPr>
                      <a:r>
                        <a:rPr lang="en-US" sz="60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4</a:t>
                      </a:r>
                      <a:endParaRPr lang="en-US" sz="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extLst>
                  <a:ext uri="{0D108BD9-81ED-4DB2-BD59-A6C34878D82A}">
                    <a16:rowId xmlns:a16="http://schemas.microsoft.com/office/drawing/2014/main" val="2470862833"/>
                  </a:ext>
                </a:extLst>
              </a:tr>
              <a:tr h="138282">
                <a:tc>
                  <a:txBody>
                    <a:bodyPr/>
                    <a:lstStyle/>
                    <a:p>
                      <a:pPr marL="0" marR="0" algn="ctr">
                        <a:spcBef>
                          <a:spcPts val="0"/>
                        </a:spcBef>
                        <a:spcAft>
                          <a:spcPts val="0"/>
                        </a:spcAft>
                      </a:pPr>
                      <a:r>
                        <a:rPr lang="en-US" sz="60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Trerf1</a:t>
                      </a:r>
                      <a:endParaRPr lang="en-US" sz="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ctr">
                        <a:spcBef>
                          <a:spcPts val="0"/>
                        </a:spcBef>
                        <a:spcAft>
                          <a:spcPts val="0"/>
                        </a:spcAft>
                      </a:pPr>
                      <a:r>
                        <a:rPr lang="en-US" sz="600" dirty="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Transcriptional Regulating Factor 1</a:t>
                      </a:r>
                      <a:endParaRPr lang="en-US" sz="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ctr">
                        <a:spcBef>
                          <a:spcPts val="0"/>
                        </a:spcBef>
                        <a:spcAft>
                          <a:spcPts val="0"/>
                        </a:spcAft>
                      </a:pPr>
                      <a:r>
                        <a:rPr lang="en-US" sz="60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4</a:t>
                      </a:r>
                      <a:endParaRPr lang="en-US" sz="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extLst>
                  <a:ext uri="{0D108BD9-81ED-4DB2-BD59-A6C34878D82A}">
                    <a16:rowId xmlns:a16="http://schemas.microsoft.com/office/drawing/2014/main" val="3481116950"/>
                  </a:ext>
                </a:extLst>
              </a:tr>
              <a:tr h="138282">
                <a:tc>
                  <a:txBody>
                    <a:bodyPr/>
                    <a:lstStyle/>
                    <a:p>
                      <a:pPr marL="0" marR="0" algn="ctr">
                        <a:spcBef>
                          <a:spcPts val="0"/>
                        </a:spcBef>
                        <a:spcAft>
                          <a:spcPts val="0"/>
                        </a:spcAft>
                      </a:pPr>
                      <a:r>
                        <a:rPr lang="en-US" sz="60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Neurl3</a:t>
                      </a:r>
                      <a:endParaRPr lang="en-US" sz="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ctr">
                        <a:spcBef>
                          <a:spcPts val="0"/>
                        </a:spcBef>
                        <a:spcAft>
                          <a:spcPts val="0"/>
                        </a:spcAft>
                      </a:pPr>
                      <a:r>
                        <a:rPr lang="en-US" sz="600" dirty="0" err="1">
                          <a:solidFill>
                            <a:srgbClr val="000000"/>
                          </a:solidFill>
                          <a:effectLst/>
                          <a:latin typeface="Arial" panose="020B0604020202020204" pitchFamily="34" charset="0"/>
                          <a:ea typeface="SimSun" panose="02010600030101010101" pitchFamily="2" charset="-122"/>
                          <a:cs typeface="Times New Roman" panose="02020603050405020304" pitchFamily="18" charset="0"/>
                        </a:rPr>
                        <a:t>Neuralized</a:t>
                      </a:r>
                      <a:r>
                        <a:rPr lang="en-US" sz="600" dirty="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 E3 Ubiquitin Protein Ligase 3</a:t>
                      </a:r>
                      <a:endParaRPr lang="en-US" sz="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ctr">
                        <a:spcBef>
                          <a:spcPts val="0"/>
                        </a:spcBef>
                        <a:spcAft>
                          <a:spcPts val="0"/>
                        </a:spcAft>
                      </a:pPr>
                      <a:r>
                        <a:rPr lang="en-US" sz="60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5</a:t>
                      </a:r>
                      <a:endParaRPr lang="en-US" sz="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extLst>
                  <a:ext uri="{0D108BD9-81ED-4DB2-BD59-A6C34878D82A}">
                    <a16:rowId xmlns:a16="http://schemas.microsoft.com/office/drawing/2014/main" val="2613561361"/>
                  </a:ext>
                </a:extLst>
              </a:tr>
              <a:tr h="138282">
                <a:tc>
                  <a:txBody>
                    <a:bodyPr/>
                    <a:lstStyle/>
                    <a:p>
                      <a:pPr marL="0" marR="0" algn="ctr">
                        <a:spcBef>
                          <a:spcPts val="0"/>
                        </a:spcBef>
                        <a:spcAft>
                          <a:spcPts val="0"/>
                        </a:spcAft>
                      </a:pPr>
                      <a:r>
                        <a:rPr lang="en-US" sz="60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Rapgef4</a:t>
                      </a:r>
                      <a:endParaRPr lang="en-US" sz="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ctr">
                        <a:spcBef>
                          <a:spcPts val="0"/>
                        </a:spcBef>
                        <a:spcAft>
                          <a:spcPts val="0"/>
                        </a:spcAft>
                      </a:pPr>
                      <a:r>
                        <a:rPr lang="en-US" sz="600" dirty="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Rap Guanine Nucleotide Exchange Factor 4</a:t>
                      </a:r>
                      <a:endParaRPr lang="en-US" sz="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ctr">
                        <a:spcBef>
                          <a:spcPts val="0"/>
                        </a:spcBef>
                        <a:spcAft>
                          <a:spcPts val="0"/>
                        </a:spcAft>
                      </a:pPr>
                      <a:r>
                        <a:rPr lang="en-US" sz="600" dirty="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5</a:t>
                      </a:r>
                      <a:endParaRPr lang="en-US" sz="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extLst>
                  <a:ext uri="{0D108BD9-81ED-4DB2-BD59-A6C34878D82A}">
                    <a16:rowId xmlns:a16="http://schemas.microsoft.com/office/drawing/2014/main" val="1810426083"/>
                  </a:ext>
                </a:extLst>
              </a:tr>
              <a:tr h="138282">
                <a:tc>
                  <a:txBody>
                    <a:bodyPr/>
                    <a:lstStyle/>
                    <a:p>
                      <a:pPr marL="0" marR="0" algn="ctr">
                        <a:spcBef>
                          <a:spcPts val="0"/>
                        </a:spcBef>
                        <a:spcAft>
                          <a:spcPts val="0"/>
                        </a:spcAft>
                      </a:pPr>
                      <a:r>
                        <a:rPr lang="en-US" sz="600" dirty="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Cd27</a:t>
                      </a:r>
                      <a:endParaRPr lang="en-US" sz="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600" dirty="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CD27 Molecule</a:t>
                      </a:r>
                      <a:endParaRPr lang="en-US" sz="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600" dirty="0">
                          <a:solidFill>
                            <a:srgbClr val="000000"/>
                          </a:solidFill>
                          <a:effectLst/>
                          <a:latin typeface="Arial" panose="020B0604020202020204" pitchFamily="34" charset="0"/>
                          <a:ea typeface="SimSun" panose="02010600030101010101" pitchFamily="2" charset="-122"/>
                          <a:cs typeface="Times New Roman" panose="02020603050405020304" pitchFamily="18" charset="0"/>
                        </a:rPr>
                        <a:t>5</a:t>
                      </a:r>
                      <a:endParaRPr lang="en-US" sz="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8501737"/>
                  </a:ext>
                </a:extLst>
              </a:tr>
            </a:tbl>
          </a:graphicData>
        </a:graphic>
      </p:graphicFrame>
      <p:pic>
        <p:nvPicPr>
          <p:cNvPr id="4" name="Picture 3" descr="Chart&#10;&#10;Description automatically generated with medium confidence">
            <a:extLst>
              <a:ext uri="{FF2B5EF4-FFF2-40B4-BE49-F238E27FC236}">
                <a16:creationId xmlns:a16="http://schemas.microsoft.com/office/drawing/2014/main" id="{70C498F6-ACF4-6848-80EC-54F2ABE1FB47}"/>
              </a:ext>
            </a:extLst>
          </p:cNvPr>
          <p:cNvPicPr>
            <a:picLocks noChangeAspect="1"/>
          </p:cNvPicPr>
          <p:nvPr/>
        </p:nvPicPr>
        <p:blipFill rotWithShape="1">
          <a:blip r:embed="rId4"/>
          <a:srcRect b="46048"/>
          <a:stretch/>
        </p:blipFill>
        <p:spPr>
          <a:xfrm>
            <a:off x="165451" y="3897087"/>
            <a:ext cx="1495425" cy="1366951"/>
          </a:xfrm>
          <a:prstGeom prst="rect">
            <a:avLst/>
          </a:prstGeom>
        </p:spPr>
      </p:pic>
      <p:pic>
        <p:nvPicPr>
          <p:cNvPr id="13" name="Picture 12" descr="Chart&#10;&#10;Description automatically generated with medium confidence">
            <a:extLst>
              <a:ext uri="{FF2B5EF4-FFF2-40B4-BE49-F238E27FC236}">
                <a16:creationId xmlns:a16="http://schemas.microsoft.com/office/drawing/2014/main" id="{3BE4CD79-0545-2E46-8548-4C95EE6A1EB1}"/>
              </a:ext>
            </a:extLst>
          </p:cNvPr>
          <p:cNvPicPr>
            <a:picLocks noChangeAspect="1"/>
          </p:cNvPicPr>
          <p:nvPr/>
        </p:nvPicPr>
        <p:blipFill rotWithShape="1">
          <a:blip r:embed="rId4"/>
          <a:srcRect t="52298"/>
          <a:stretch/>
        </p:blipFill>
        <p:spPr>
          <a:xfrm>
            <a:off x="1604102" y="3948256"/>
            <a:ext cx="1495425" cy="1208593"/>
          </a:xfrm>
          <a:prstGeom prst="rect">
            <a:avLst/>
          </a:prstGeom>
        </p:spPr>
      </p:pic>
      <p:pic>
        <p:nvPicPr>
          <p:cNvPr id="17" name="Picture 16" descr="Diagram&#10;&#10;Description automatically generated">
            <a:extLst>
              <a:ext uri="{FF2B5EF4-FFF2-40B4-BE49-F238E27FC236}">
                <a16:creationId xmlns:a16="http://schemas.microsoft.com/office/drawing/2014/main" id="{E187EA24-8A4E-E546-9834-40013EEDB34B}"/>
              </a:ext>
            </a:extLst>
          </p:cNvPr>
          <p:cNvPicPr>
            <a:picLocks noChangeAspect="1"/>
          </p:cNvPicPr>
          <p:nvPr/>
        </p:nvPicPr>
        <p:blipFill>
          <a:blip r:embed="rId5"/>
          <a:stretch>
            <a:fillRect/>
          </a:stretch>
        </p:blipFill>
        <p:spPr>
          <a:xfrm>
            <a:off x="1488567" y="1064865"/>
            <a:ext cx="6496050" cy="1876425"/>
          </a:xfrm>
          <a:prstGeom prst="rect">
            <a:avLst/>
          </a:prstGeom>
        </p:spPr>
      </p:pic>
      <p:sp>
        <p:nvSpPr>
          <p:cNvPr id="8" name="TextBox 7">
            <a:extLst>
              <a:ext uri="{FF2B5EF4-FFF2-40B4-BE49-F238E27FC236}">
                <a16:creationId xmlns:a16="http://schemas.microsoft.com/office/drawing/2014/main" id="{05E6DC22-6C25-7C43-9F58-940E7313604C}"/>
              </a:ext>
            </a:extLst>
          </p:cNvPr>
          <p:cNvSpPr txBox="1"/>
          <p:nvPr/>
        </p:nvSpPr>
        <p:spPr>
          <a:xfrm>
            <a:off x="7414165" y="2175430"/>
            <a:ext cx="1847850" cy="300082"/>
          </a:xfrm>
          <a:prstGeom prst="rect">
            <a:avLst/>
          </a:prstGeom>
          <a:noFill/>
        </p:spPr>
        <p:txBody>
          <a:bodyPr wrap="square" rtlCol="0">
            <a:spAutoFit/>
          </a:bodyPr>
          <a:lstStyle/>
          <a:p>
            <a:r>
              <a:rPr lang="en-US" sz="1350" dirty="0"/>
              <a:t>PMID: </a:t>
            </a:r>
            <a:r>
              <a:rPr lang="en-US" sz="1350" dirty="0">
                <a:hlinkClick r:id="rId6"/>
              </a:rPr>
              <a:t>29953416</a:t>
            </a:r>
            <a:endParaRPr lang="en-US" sz="1350" dirty="0"/>
          </a:p>
        </p:txBody>
      </p:sp>
    </p:spTree>
    <p:extLst>
      <p:ext uri="{BB962C8B-B14F-4D97-AF65-F5344CB8AC3E}">
        <p14:creationId xmlns:p14="http://schemas.microsoft.com/office/powerpoint/2010/main" val="27774541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descr="Chart, scatter chart&#10;&#10;Description automatically generated">
            <a:extLst>
              <a:ext uri="{FF2B5EF4-FFF2-40B4-BE49-F238E27FC236}">
                <a16:creationId xmlns:a16="http://schemas.microsoft.com/office/drawing/2014/main" id="{7496D359-26ED-5147-8080-61BC74A2B10A}"/>
              </a:ext>
            </a:extLst>
          </p:cNvPr>
          <p:cNvPicPr>
            <a:picLocks noChangeAspect="1"/>
          </p:cNvPicPr>
          <p:nvPr/>
        </p:nvPicPr>
        <p:blipFill>
          <a:blip r:embed="rId3"/>
          <a:stretch>
            <a:fillRect/>
          </a:stretch>
        </p:blipFill>
        <p:spPr>
          <a:xfrm>
            <a:off x="3339578" y="932193"/>
            <a:ext cx="2581765" cy="1395059"/>
          </a:xfrm>
          <a:prstGeom prst="rect">
            <a:avLst/>
          </a:prstGeom>
        </p:spPr>
      </p:pic>
      <p:pic>
        <p:nvPicPr>
          <p:cNvPr id="10" name="Picture 2">
            <a:extLst>
              <a:ext uri="{FF2B5EF4-FFF2-40B4-BE49-F238E27FC236}">
                <a16:creationId xmlns:a16="http://schemas.microsoft.com/office/drawing/2014/main" id="{5C7AD478-68C7-4F40-8C70-095064C59B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108" y="2339371"/>
            <a:ext cx="4093568" cy="2912613"/>
          </a:xfrm>
          <a:prstGeom prst="rect">
            <a:avLst/>
          </a:prstGeom>
          <a:noFill/>
          <a:ln>
            <a:solidFill>
              <a:schemeClr val="accent3"/>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DC48E1A-9C1E-A140-B0DE-97D53240B58D}"/>
              </a:ext>
            </a:extLst>
          </p:cNvPr>
          <p:cNvSpPr txBox="1"/>
          <p:nvPr/>
        </p:nvSpPr>
        <p:spPr>
          <a:xfrm>
            <a:off x="0" y="1186906"/>
            <a:ext cx="3435858" cy="415498"/>
          </a:xfrm>
          <a:prstGeom prst="rect">
            <a:avLst/>
          </a:prstGeom>
          <a:noFill/>
        </p:spPr>
        <p:txBody>
          <a:bodyPr wrap="square" rtlCol="0">
            <a:spAutoFit/>
          </a:bodyPr>
          <a:lstStyle/>
          <a:p>
            <a:pPr algn="ctr"/>
            <a:r>
              <a:rPr lang="en-US" sz="2100" dirty="0">
                <a:latin typeface="Arial" panose="020B0604020202020204" pitchFamily="34" charset="0"/>
                <a:cs typeface="Arial" panose="020B0604020202020204" pitchFamily="34" charset="0"/>
              </a:rPr>
              <a:t>PROX1 </a:t>
            </a:r>
          </a:p>
        </p:txBody>
      </p:sp>
      <p:pic>
        <p:nvPicPr>
          <p:cNvPr id="12" name="Picture 11" descr="Chart&#10;&#10;Description automatically generated">
            <a:extLst>
              <a:ext uri="{FF2B5EF4-FFF2-40B4-BE49-F238E27FC236}">
                <a16:creationId xmlns:a16="http://schemas.microsoft.com/office/drawing/2014/main" id="{FF365944-A3FC-1A40-B18C-3C1055EBACC1}"/>
              </a:ext>
            </a:extLst>
          </p:cNvPr>
          <p:cNvPicPr>
            <a:picLocks noChangeAspect="1"/>
          </p:cNvPicPr>
          <p:nvPr/>
        </p:nvPicPr>
        <p:blipFill>
          <a:blip r:embed="rId5"/>
          <a:stretch>
            <a:fillRect/>
          </a:stretch>
        </p:blipFill>
        <p:spPr>
          <a:xfrm>
            <a:off x="4491990" y="2325655"/>
            <a:ext cx="3958694" cy="3310142"/>
          </a:xfrm>
          <a:prstGeom prst="rect">
            <a:avLst/>
          </a:prstGeom>
          <a:ln>
            <a:solidFill>
              <a:schemeClr val="accent3"/>
            </a:solidFill>
          </a:ln>
        </p:spPr>
      </p:pic>
      <p:pic>
        <p:nvPicPr>
          <p:cNvPr id="15" name="Picture 14" descr="Chart, scatter chart&#10;&#10;Description automatically generated">
            <a:extLst>
              <a:ext uri="{FF2B5EF4-FFF2-40B4-BE49-F238E27FC236}">
                <a16:creationId xmlns:a16="http://schemas.microsoft.com/office/drawing/2014/main" id="{641E3B36-32BD-4F45-99B1-5D92DE6A82DB}"/>
              </a:ext>
            </a:extLst>
          </p:cNvPr>
          <p:cNvPicPr>
            <a:picLocks noChangeAspect="1"/>
          </p:cNvPicPr>
          <p:nvPr/>
        </p:nvPicPr>
        <p:blipFill>
          <a:blip r:embed="rId6"/>
          <a:stretch>
            <a:fillRect/>
          </a:stretch>
        </p:blipFill>
        <p:spPr>
          <a:xfrm>
            <a:off x="5996245" y="932193"/>
            <a:ext cx="2454439" cy="1311855"/>
          </a:xfrm>
          <a:prstGeom prst="rect">
            <a:avLst/>
          </a:prstGeom>
        </p:spPr>
      </p:pic>
      <p:sp>
        <p:nvSpPr>
          <p:cNvPr id="16" name="TextBox 15">
            <a:extLst>
              <a:ext uri="{FF2B5EF4-FFF2-40B4-BE49-F238E27FC236}">
                <a16:creationId xmlns:a16="http://schemas.microsoft.com/office/drawing/2014/main" id="{CE081F75-4DF2-8145-8F99-FBB560FF6C62}"/>
              </a:ext>
            </a:extLst>
          </p:cNvPr>
          <p:cNvSpPr txBox="1"/>
          <p:nvPr/>
        </p:nvSpPr>
        <p:spPr>
          <a:xfrm rot="5400000">
            <a:off x="7485404" y="3888567"/>
            <a:ext cx="2712492" cy="207749"/>
          </a:xfrm>
          <a:prstGeom prst="rect">
            <a:avLst/>
          </a:prstGeom>
          <a:noFill/>
        </p:spPr>
        <p:txBody>
          <a:bodyPr wrap="square" rtlCol="0">
            <a:spAutoFit/>
          </a:bodyPr>
          <a:lstStyle/>
          <a:p>
            <a:r>
              <a:rPr lang="en-US" sz="750" b="1" dirty="0">
                <a:solidFill>
                  <a:srgbClr val="C00000"/>
                </a:solidFill>
                <a:latin typeface="Arial" panose="020B0604020202020204" pitchFamily="34" charset="0"/>
                <a:cs typeface="Arial" panose="020B0604020202020204" pitchFamily="34" charset="0"/>
              </a:rPr>
              <a:t>IKAROS-mutant</a:t>
            </a:r>
          </a:p>
        </p:txBody>
      </p:sp>
      <p:sp>
        <p:nvSpPr>
          <p:cNvPr id="17" name="TextBox 16">
            <a:extLst>
              <a:ext uri="{FF2B5EF4-FFF2-40B4-BE49-F238E27FC236}">
                <a16:creationId xmlns:a16="http://schemas.microsoft.com/office/drawing/2014/main" id="{D822339C-C593-014F-83CD-EA74E53EF9A7}"/>
              </a:ext>
            </a:extLst>
          </p:cNvPr>
          <p:cNvSpPr txBox="1"/>
          <p:nvPr/>
        </p:nvSpPr>
        <p:spPr>
          <a:xfrm rot="5400000">
            <a:off x="7469129" y="5620370"/>
            <a:ext cx="2712492" cy="230832"/>
          </a:xfrm>
          <a:prstGeom prst="rect">
            <a:avLst/>
          </a:prstGeom>
          <a:noFill/>
        </p:spPr>
        <p:txBody>
          <a:bodyPr wrap="square" rtlCol="0">
            <a:spAutoFit/>
          </a:bodyPr>
          <a:lstStyle/>
          <a:p>
            <a:r>
              <a:rPr lang="en-US" sz="900" dirty="0">
                <a:latin typeface="Arial" panose="020B0604020202020204" pitchFamily="34" charset="0"/>
                <a:cs typeface="Arial" panose="020B0604020202020204" pitchFamily="34" charset="0"/>
              </a:rPr>
              <a:t>wildtype</a:t>
            </a:r>
          </a:p>
        </p:txBody>
      </p:sp>
      <p:cxnSp>
        <p:nvCxnSpPr>
          <p:cNvPr id="18" name="Straight Arrow Connector 17">
            <a:extLst>
              <a:ext uri="{FF2B5EF4-FFF2-40B4-BE49-F238E27FC236}">
                <a16:creationId xmlns:a16="http://schemas.microsoft.com/office/drawing/2014/main" id="{82287EDD-95AD-C246-9F77-71392215F390}"/>
              </a:ext>
            </a:extLst>
          </p:cNvPr>
          <p:cNvCxnSpPr>
            <a:cxnSpLocks/>
          </p:cNvCxnSpPr>
          <p:nvPr/>
        </p:nvCxnSpPr>
        <p:spPr>
          <a:xfrm flipV="1">
            <a:off x="8827934" y="2271213"/>
            <a:ext cx="0" cy="3924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140033F-B6BE-FE4B-8661-BB8EA9BDD012}"/>
              </a:ext>
            </a:extLst>
          </p:cNvPr>
          <p:cNvCxnSpPr/>
          <p:nvPr/>
        </p:nvCxnSpPr>
        <p:spPr>
          <a:xfrm>
            <a:off x="8825375" y="3460561"/>
            <a:ext cx="0" cy="41226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12EED83-4EF5-B741-A371-51017DC8F788}"/>
              </a:ext>
            </a:extLst>
          </p:cNvPr>
          <p:cNvCxnSpPr>
            <a:cxnSpLocks/>
          </p:cNvCxnSpPr>
          <p:nvPr/>
        </p:nvCxnSpPr>
        <p:spPr>
          <a:xfrm flipV="1">
            <a:off x="8817647" y="3949033"/>
            <a:ext cx="0" cy="499451"/>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7DA56F0-8B6C-0642-9077-4535B5803814}"/>
              </a:ext>
            </a:extLst>
          </p:cNvPr>
          <p:cNvCxnSpPr>
            <a:cxnSpLocks/>
          </p:cNvCxnSpPr>
          <p:nvPr/>
        </p:nvCxnSpPr>
        <p:spPr>
          <a:xfrm flipV="1">
            <a:off x="8466958" y="3872824"/>
            <a:ext cx="677042" cy="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4CF0C5A-C9F5-774B-9D3D-CAEAEB4D8B45}"/>
              </a:ext>
            </a:extLst>
          </p:cNvPr>
          <p:cNvCxnSpPr>
            <a:cxnSpLocks/>
          </p:cNvCxnSpPr>
          <p:nvPr/>
        </p:nvCxnSpPr>
        <p:spPr>
          <a:xfrm>
            <a:off x="8825376" y="4882896"/>
            <a:ext cx="0" cy="426936"/>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06068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628650" y="2226469"/>
            <a:ext cx="7886700" cy="3263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100" dirty="0"/>
          </a:p>
        </p:txBody>
      </p:sp>
      <p:sp>
        <p:nvSpPr>
          <p:cNvPr id="4" name="Rectangle 3"/>
          <p:cNvSpPr/>
          <p:nvPr/>
        </p:nvSpPr>
        <p:spPr>
          <a:xfrm>
            <a:off x="160795" y="1871206"/>
            <a:ext cx="8822410" cy="3714030"/>
          </a:xfrm>
          <a:prstGeom prst="rect">
            <a:avLst/>
          </a:prstGeom>
        </p:spPr>
        <p:txBody>
          <a:bodyPr wrap="square">
            <a:spAutoFit/>
          </a:bodyPr>
          <a:lstStyle/>
          <a:p>
            <a:pPr marL="214313" indent="-214313">
              <a:buFont typeface="Arial" panose="020B0604020202020204" pitchFamily="34" charset="0"/>
              <a:buChar char="•"/>
            </a:pPr>
            <a:r>
              <a:rPr lang="fr-FR" sz="2100" i="1" dirty="0">
                <a:latin typeface="Arial" panose="020B0604020202020204" pitchFamily="34" charset="0"/>
                <a:cs typeface="Arial" panose="020B0604020202020204" pitchFamily="34" charset="0"/>
              </a:rPr>
              <a:t>Ikzf1</a:t>
            </a:r>
            <a:r>
              <a:rPr lang="en-US" altLang="en-US" sz="2100" baseline="30000" dirty="0">
                <a:latin typeface="Arial" panose="020B0604020202020204" pitchFamily="34" charset="0"/>
                <a:cs typeface="Arial" panose="020B0604020202020204" pitchFamily="34" charset="0"/>
              </a:rPr>
              <a:t>DF4/DF4</a:t>
            </a:r>
            <a:r>
              <a:rPr lang="en-US" altLang="en-US" sz="2100" dirty="0">
                <a:latin typeface="Arial" panose="020B0604020202020204" pitchFamily="34" charset="0"/>
                <a:cs typeface="Arial" panose="020B0604020202020204" pitchFamily="34" charset="0"/>
              </a:rPr>
              <a:t> mice exhibit an autoimmune-like phenotype including, secretion of autoreactive antibodies from 5 weeks onwards. </a:t>
            </a:r>
          </a:p>
          <a:p>
            <a:pPr marL="214313" indent="-214313">
              <a:buFont typeface="Arial" panose="020B0604020202020204" pitchFamily="34" charset="0"/>
              <a:buChar char="•"/>
            </a:pPr>
            <a:endParaRPr lang="en-US" altLang="en-US" sz="2100" dirty="0">
              <a:latin typeface="Arial" panose="020B0604020202020204" pitchFamily="34" charset="0"/>
              <a:cs typeface="Arial" panose="020B0604020202020204" pitchFamily="34" charset="0"/>
            </a:endParaRPr>
          </a:p>
          <a:p>
            <a:pPr marL="214313" indent="-214313">
              <a:buFont typeface="Arial" panose="020B0604020202020204" pitchFamily="34" charset="0"/>
              <a:buChar char="•"/>
            </a:pPr>
            <a:r>
              <a:rPr lang="fr-FR" sz="2100" i="1" dirty="0">
                <a:latin typeface="Arial" panose="020B0604020202020204" pitchFamily="34" charset="0"/>
                <a:cs typeface="Arial" panose="020B0604020202020204" pitchFamily="34" charset="0"/>
              </a:rPr>
              <a:t>Ikzf1</a:t>
            </a:r>
            <a:r>
              <a:rPr lang="en-US" altLang="en-US" sz="2100" baseline="30000" dirty="0">
                <a:latin typeface="Arial" panose="020B0604020202020204" pitchFamily="34" charset="0"/>
                <a:cs typeface="Arial" panose="020B0604020202020204" pitchFamily="34" charset="0"/>
              </a:rPr>
              <a:t>DF4/DF4</a:t>
            </a:r>
            <a:r>
              <a:rPr lang="fr-FR" sz="2100" dirty="0">
                <a:latin typeface="Arial" panose="020B0604020202020204" pitchFamily="34" charset="0"/>
                <a:cs typeface="Arial" panose="020B0604020202020204" pitchFamily="34" charset="0"/>
              </a:rPr>
              <a:t> B </a:t>
            </a:r>
            <a:r>
              <a:rPr lang="fr-FR" sz="2100" dirty="0" err="1">
                <a:latin typeface="Arial" panose="020B0604020202020204" pitchFamily="34" charset="0"/>
                <a:cs typeface="Arial" panose="020B0604020202020204" pitchFamily="34" charset="0"/>
              </a:rPr>
              <a:t>cells</a:t>
            </a:r>
            <a:r>
              <a:rPr lang="fr-FR" sz="2100" dirty="0">
                <a:latin typeface="Arial" panose="020B0604020202020204" pitchFamily="34" charset="0"/>
                <a:cs typeface="Arial" panose="020B0604020202020204" pitchFamily="34" charset="0"/>
              </a:rPr>
              <a:t> are capable of activation and </a:t>
            </a:r>
            <a:r>
              <a:rPr lang="fr-FR" sz="2100" dirty="0" err="1">
                <a:latin typeface="Arial" panose="020B0604020202020204" pitchFamily="34" charset="0"/>
                <a:cs typeface="Arial" panose="020B0604020202020204" pitchFamily="34" charset="0"/>
              </a:rPr>
              <a:t>proliferation</a:t>
            </a:r>
            <a:r>
              <a:rPr lang="fr-FR" sz="2100" dirty="0">
                <a:latin typeface="Arial" panose="020B0604020202020204" pitchFamily="34" charset="0"/>
                <a:cs typeface="Arial" panose="020B0604020202020204" pitchFamily="34" charset="0"/>
              </a:rPr>
              <a:t> </a:t>
            </a:r>
            <a:r>
              <a:rPr lang="fr-FR" sz="2100" dirty="0" err="1">
                <a:latin typeface="Arial" panose="020B0604020202020204" pitchFamily="34" charset="0"/>
                <a:cs typeface="Arial" panose="020B0604020202020204" pitchFamily="34" charset="0"/>
              </a:rPr>
              <a:t>with</a:t>
            </a:r>
            <a:r>
              <a:rPr lang="fr-FR" sz="2100" dirty="0">
                <a:latin typeface="Arial" panose="020B0604020202020204" pitchFamily="34" charset="0"/>
                <a:cs typeface="Arial" panose="020B0604020202020204" pitchFamily="34" charset="0"/>
              </a:rPr>
              <a:t> one signal </a:t>
            </a:r>
            <a:r>
              <a:rPr lang="fr-FR" sz="2100" dirty="0" err="1">
                <a:latin typeface="Arial" panose="020B0604020202020204" pitchFamily="34" charset="0"/>
                <a:cs typeface="Arial" panose="020B0604020202020204" pitchFamily="34" charset="0"/>
              </a:rPr>
              <a:t>alone</a:t>
            </a:r>
            <a:r>
              <a:rPr lang="fr-FR" sz="2100" dirty="0">
                <a:latin typeface="Arial" panose="020B0604020202020204" pitchFamily="34" charset="0"/>
                <a:cs typeface="Arial" panose="020B0604020202020204" pitchFamily="34" charset="0"/>
              </a:rPr>
              <a:t>.</a:t>
            </a:r>
          </a:p>
          <a:p>
            <a:pPr marL="214313" indent="-214313">
              <a:buFont typeface="Arial" panose="020B0604020202020204" pitchFamily="34" charset="0"/>
              <a:buChar char="•"/>
            </a:pPr>
            <a:endParaRPr lang="fr-FR" sz="2100" dirty="0">
              <a:latin typeface="Arial" panose="020B0604020202020204" pitchFamily="34" charset="0"/>
              <a:cs typeface="Arial" panose="020B0604020202020204" pitchFamily="34" charset="0"/>
            </a:endParaRPr>
          </a:p>
          <a:p>
            <a:pPr marL="214313" indent="-214313">
              <a:buFont typeface="Arial" panose="020B0604020202020204" pitchFamily="34" charset="0"/>
              <a:buChar char="•"/>
            </a:pPr>
            <a:r>
              <a:rPr lang="en-US" sz="2100" dirty="0">
                <a:latin typeface="Arial" panose="020B0604020202020204" pitchFamily="34" charset="0"/>
                <a:cs typeface="Arial" panose="020B0604020202020204" pitchFamily="34" charset="0"/>
              </a:rPr>
              <a:t>The integration of transcriptome and chromatin analysis allowed us to identify a subset of developmentally regulated genes that fail to be silenced in </a:t>
            </a:r>
            <a:r>
              <a:rPr lang="en-US" sz="2100" dirty="0" err="1">
                <a:latin typeface="Arial" panose="020B0604020202020204" pitchFamily="34" charset="0"/>
                <a:cs typeface="Arial" panose="020B0604020202020204" pitchFamily="34" charset="0"/>
              </a:rPr>
              <a:t>Ikaros</a:t>
            </a:r>
            <a:r>
              <a:rPr lang="en-US" sz="2100" dirty="0">
                <a:latin typeface="Arial" panose="020B0604020202020204" pitchFamily="34" charset="0"/>
                <a:cs typeface="Arial" panose="020B0604020202020204" pitchFamily="34" charset="0"/>
              </a:rPr>
              <a:t>-mutated B cells. </a:t>
            </a:r>
          </a:p>
          <a:p>
            <a:pPr marL="214313" indent="-214313">
              <a:buFont typeface="Arial" panose="020B0604020202020204" pitchFamily="34" charset="0"/>
              <a:buChar char="•"/>
            </a:pPr>
            <a:endParaRPr lang="en-US" sz="2100" dirty="0">
              <a:latin typeface="Arial" panose="020B0604020202020204" pitchFamily="34" charset="0"/>
              <a:cs typeface="Arial" panose="020B0604020202020204" pitchFamily="34" charset="0"/>
            </a:endParaRPr>
          </a:p>
          <a:p>
            <a:pPr>
              <a:lnSpc>
                <a:spcPct val="200000"/>
              </a:lnSpc>
            </a:pPr>
            <a:endParaRPr lang="en-US" sz="1500"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17E01747-CEEA-8648-BE54-6040092DCA11}"/>
              </a:ext>
            </a:extLst>
          </p:cNvPr>
          <p:cNvSpPr>
            <a:spLocks noGrp="1"/>
          </p:cNvSpPr>
          <p:nvPr>
            <p:ph type="sldNum" sz="quarter" idx="12"/>
          </p:nvPr>
        </p:nvSpPr>
        <p:spPr/>
        <p:txBody>
          <a:bodyPr/>
          <a:lstStyle/>
          <a:p>
            <a:fld id="{C27247EF-A5E8-1F41-AFA4-53EFDCE5A968}" type="slidenum">
              <a:rPr lang="en-US" smtClean="0"/>
              <a:t>34</a:t>
            </a:fld>
            <a:endParaRPr lang="en-US"/>
          </a:p>
        </p:txBody>
      </p:sp>
      <p:sp>
        <p:nvSpPr>
          <p:cNvPr id="6" name="Rectangle 5">
            <a:extLst>
              <a:ext uri="{FF2B5EF4-FFF2-40B4-BE49-F238E27FC236}">
                <a16:creationId xmlns:a16="http://schemas.microsoft.com/office/drawing/2014/main" id="{FFECA6BB-8CB3-874E-B0CB-8410DEBBAD1C}"/>
              </a:ext>
            </a:extLst>
          </p:cNvPr>
          <p:cNvSpPr/>
          <p:nvPr/>
        </p:nvSpPr>
        <p:spPr>
          <a:xfrm>
            <a:off x="0" y="861458"/>
            <a:ext cx="9144000" cy="78519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accent4">
                  <a:lumMod val="75000"/>
                </a:schemeClr>
              </a:solidFill>
            </a:endParaRPr>
          </a:p>
        </p:txBody>
      </p:sp>
      <p:sp>
        <p:nvSpPr>
          <p:cNvPr id="2" name="TextBox 1"/>
          <p:cNvSpPr txBox="1"/>
          <p:nvPr/>
        </p:nvSpPr>
        <p:spPr>
          <a:xfrm>
            <a:off x="565826" y="915609"/>
            <a:ext cx="7637318"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Summary</a:t>
            </a:r>
          </a:p>
        </p:txBody>
      </p:sp>
      <p:cxnSp>
        <p:nvCxnSpPr>
          <p:cNvPr id="7" name="Straight Connector 6">
            <a:extLst>
              <a:ext uri="{FF2B5EF4-FFF2-40B4-BE49-F238E27FC236}">
                <a16:creationId xmlns:a16="http://schemas.microsoft.com/office/drawing/2014/main" id="{D37CF1D9-547C-C14F-980F-44B3D4E730EC}"/>
              </a:ext>
            </a:extLst>
          </p:cNvPr>
          <p:cNvCxnSpPr/>
          <p:nvPr/>
        </p:nvCxnSpPr>
        <p:spPr>
          <a:xfrm>
            <a:off x="0" y="1652775"/>
            <a:ext cx="9144000"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70933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14804" y="0"/>
            <a:ext cx="4916805" cy="1293495"/>
          </a:xfrm>
          <a:prstGeom prst="rect">
            <a:avLst/>
          </a:prstGeom>
        </p:spPr>
        <p:txBody>
          <a:bodyPr vert="horz" wrap="square" lIns="0" tIns="93980" rIns="0" bIns="0" rtlCol="0">
            <a:spAutoFit/>
          </a:bodyPr>
          <a:lstStyle/>
          <a:p>
            <a:pPr marL="35560" marR="5080" indent="-23495">
              <a:lnSpc>
                <a:spcPts val="4700"/>
              </a:lnSpc>
              <a:spcBef>
                <a:spcPts val="740"/>
              </a:spcBef>
            </a:pPr>
            <a:r>
              <a:rPr spc="-55" dirty="0"/>
              <a:t>Read</a:t>
            </a:r>
            <a:r>
              <a:rPr spc="-30" dirty="0"/>
              <a:t> </a:t>
            </a:r>
            <a:r>
              <a:rPr spc="-35" dirty="0"/>
              <a:t>alignments</a:t>
            </a:r>
            <a:r>
              <a:rPr spc="-30" dirty="0"/>
              <a:t> files: </a:t>
            </a:r>
            <a:r>
              <a:rPr spc="-980" dirty="0"/>
              <a:t> </a:t>
            </a:r>
            <a:r>
              <a:rPr spc="-25" dirty="0"/>
              <a:t>the</a:t>
            </a:r>
            <a:r>
              <a:rPr spc="-20" dirty="0"/>
              <a:t> </a:t>
            </a:r>
            <a:r>
              <a:rPr spc="-75" dirty="0"/>
              <a:t>BAM/SAM</a:t>
            </a:r>
            <a:r>
              <a:rPr spc="-25" dirty="0"/>
              <a:t> </a:t>
            </a:r>
            <a:r>
              <a:rPr spc="-60" dirty="0"/>
              <a:t>format</a:t>
            </a:r>
          </a:p>
        </p:txBody>
      </p:sp>
      <p:sp>
        <p:nvSpPr>
          <p:cNvPr id="3" name="object 3"/>
          <p:cNvSpPr txBox="1"/>
          <p:nvPr/>
        </p:nvSpPr>
        <p:spPr>
          <a:xfrm>
            <a:off x="565408" y="1410715"/>
            <a:ext cx="7893050" cy="3997325"/>
          </a:xfrm>
          <a:prstGeom prst="rect">
            <a:avLst/>
          </a:prstGeom>
        </p:spPr>
        <p:txBody>
          <a:bodyPr vert="horz" wrap="square" lIns="0" tIns="53975" rIns="0" bIns="0" rtlCol="0">
            <a:spAutoFit/>
          </a:bodyPr>
          <a:lstStyle/>
          <a:p>
            <a:pPr marL="240665" marR="751840" indent="-228600">
              <a:lnSpc>
                <a:spcPts val="2590"/>
              </a:lnSpc>
              <a:spcBef>
                <a:spcPts val="425"/>
              </a:spcBef>
              <a:buSzPct val="102127"/>
              <a:buFont typeface="Arial"/>
              <a:buChar char="•"/>
              <a:tabLst>
                <a:tab pos="241300" algn="l"/>
              </a:tabLst>
            </a:pPr>
            <a:r>
              <a:rPr sz="3525" spc="-7" baseline="1182" dirty="0">
                <a:latin typeface="Calibri"/>
                <a:cs typeface="Calibri"/>
              </a:rPr>
              <a:t>BAM </a:t>
            </a:r>
            <a:r>
              <a:rPr sz="2400" spc="-20" dirty="0">
                <a:latin typeface="Calibri"/>
                <a:cs typeface="Calibri"/>
              </a:rPr>
              <a:t>is</a:t>
            </a:r>
            <a:r>
              <a:rPr sz="2400" spc="-10" dirty="0">
                <a:latin typeface="Calibri"/>
                <a:cs typeface="Calibri"/>
              </a:rPr>
              <a:t> </a:t>
            </a:r>
            <a:r>
              <a:rPr sz="2400" spc="-15" dirty="0">
                <a:latin typeface="Calibri"/>
                <a:cs typeface="Calibri"/>
              </a:rPr>
              <a:t>the</a:t>
            </a:r>
            <a:r>
              <a:rPr sz="3600" spc="-7" baseline="1157" dirty="0">
                <a:latin typeface="Calibri"/>
                <a:cs typeface="Calibri"/>
              </a:rPr>
              <a:t> </a:t>
            </a:r>
            <a:r>
              <a:rPr sz="3525" u="sng" spc="-30" baseline="1182" dirty="0">
                <a:uFill>
                  <a:solidFill>
                    <a:srgbClr val="000000"/>
                  </a:solidFill>
                </a:uFill>
                <a:latin typeface="Calibri"/>
                <a:cs typeface="Calibri"/>
              </a:rPr>
              <a:t>B</a:t>
            </a:r>
            <a:r>
              <a:rPr sz="2400" spc="-20" dirty="0">
                <a:latin typeface="Calibri"/>
                <a:cs typeface="Calibri"/>
              </a:rPr>
              <a:t>inary</a:t>
            </a:r>
            <a:r>
              <a:rPr sz="2400" spc="-5" dirty="0">
                <a:latin typeface="Calibri"/>
                <a:cs typeface="Calibri"/>
              </a:rPr>
              <a:t> </a:t>
            </a:r>
            <a:r>
              <a:rPr sz="2400" spc="-25" dirty="0">
                <a:latin typeface="Calibri"/>
                <a:cs typeface="Calibri"/>
              </a:rPr>
              <a:t>equivalent</a:t>
            </a:r>
            <a:r>
              <a:rPr sz="2400" spc="-10" dirty="0">
                <a:latin typeface="Calibri"/>
                <a:cs typeface="Calibri"/>
              </a:rPr>
              <a:t> </a:t>
            </a:r>
            <a:r>
              <a:rPr sz="2400" spc="-20" dirty="0">
                <a:latin typeface="Calibri"/>
                <a:cs typeface="Calibri"/>
              </a:rPr>
              <a:t>of</a:t>
            </a:r>
            <a:r>
              <a:rPr sz="2400" spc="-10" dirty="0">
                <a:latin typeface="Calibri"/>
                <a:cs typeface="Calibri"/>
              </a:rPr>
              <a:t> </a:t>
            </a:r>
            <a:r>
              <a:rPr sz="3525" spc="-7" baseline="1182" dirty="0">
                <a:latin typeface="Calibri"/>
                <a:cs typeface="Calibri"/>
              </a:rPr>
              <a:t>SAM</a:t>
            </a:r>
            <a:r>
              <a:rPr sz="3525" baseline="1182" dirty="0">
                <a:latin typeface="Calibri"/>
                <a:cs typeface="Calibri"/>
              </a:rPr>
              <a:t> </a:t>
            </a:r>
            <a:r>
              <a:rPr sz="2400" spc="-20" dirty="0">
                <a:latin typeface="Calibri"/>
                <a:cs typeface="Calibri"/>
              </a:rPr>
              <a:t>(which</a:t>
            </a:r>
            <a:r>
              <a:rPr sz="2400" spc="-5" dirty="0">
                <a:latin typeface="Calibri"/>
                <a:cs typeface="Calibri"/>
              </a:rPr>
              <a:t> </a:t>
            </a:r>
            <a:r>
              <a:rPr sz="2400" spc="-20" dirty="0">
                <a:latin typeface="Calibri"/>
                <a:cs typeface="Calibri"/>
              </a:rPr>
              <a:t>is</a:t>
            </a:r>
            <a:r>
              <a:rPr sz="2400" spc="-10" dirty="0">
                <a:latin typeface="Calibri"/>
                <a:cs typeface="Calibri"/>
              </a:rPr>
              <a:t> </a:t>
            </a:r>
            <a:r>
              <a:rPr sz="2400" spc="-25" dirty="0">
                <a:latin typeface="Calibri"/>
                <a:cs typeface="Calibri"/>
              </a:rPr>
              <a:t>plain</a:t>
            </a:r>
            <a:r>
              <a:rPr sz="2400" spc="-5" dirty="0">
                <a:latin typeface="Calibri"/>
                <a:cs typeface="Calibri"/>
              </a:rPr>
              <a:t> </a:t>
            </a:r>
            <a:r>
              <a:rPr sz="2400" spc="-30" dirty="0">
                <a:latin typeface="Calibri"/>
                <a:cs typeface="Calibri"/>
              </a:rPr>
              <a:t>text) </a:t>
            </a:r>
            <a:r>
              <a:rPr sz="2400" spc="-530" dirty="0">
                <a:latin typeface="Calibri"/>
                <a:cs typeface="Calibri"/>
              </a:rPr>
              <a:t> </a:t>
            </a:r>
            <a:r>
              <a:rPr sz="2400" spc="-20" dirty="0">
                <a:latin typeface="Calibri"/>
                <a:cs typeface="Calibri"/>
              </a:rPr>
              <a:t>In</a:t>
            </a:r>
            <a:r>
              <a:rPr sz="2400" spc="-5" dirty="0">
                <a:latin typeface="Calibri"/>
                <a:cs typeface="Calibri"/>
              </a:rPr>
              <a:t> </a:t>
            </a:r>
            <a:r>
              <a:rPr sz="2400" spc="-20" dirty="0">
                <a:latin typeface="Calibri"/>
                <a:cs typeface="Calibri"/>
              </a:rPr>
              <a:t>practice: </a:t>
            </a:r>
            <a:r>
              <a:rPr sz="2400" spc="-40" dirty="0">
                <a:latin typeface="Calibri"/>
                <a:cs typeface="Calibri"/>
              </a:rPr>
              <a:t>we</a:t>
            </a:r>
            <a:r>
              <a:rPr sz="2400" spc="-5" dirty="0">
                <a:latin typeface="Calibri"/>
                <a:cs typeface="Calibri"/>
              </a:rPr>
              <a:t> </a:t>
            </a:r>
            <a:r>
              <a:rPr sz="2400" spc="-25" dirty="0">
                <a:latin typeface="Calibri"/>
                <a:cs typeface="Calibri"/>
              </a:rPr>
              <a:t>essentially</a:t>
            </a:r>
            <a:r>
              <a:rPr sz="2400" spc="-5" dirty="0">
                <a:latin typeface="Calibri"/>
                <a:cs typeface="Calibri"/>
              </a:rPr>
              <a:t> </a:t>
            </a:r>
            <a:r>
              <a:rPr sz="2400" spc="-15" dirty="0">
                <a:latin typeface="Calibri"/>
                <a:cs typeface="Calibri"/>
              </a:rPr>
              <a:t>use</a:t>
            </a:r>
            <a:r>
              <a:rPr sz="2400" spc="-5" dirty="0">
                <a:latin typeface="Calibri"/>
                <a:cs typeface="Calibri"/>
              </a:rPr>
              <a:t> </a:t>
            </a:r>
            <a:r>
              <a:rPr sz="2400" spc="-40" dirty="0">
                <a:latin typeface="Calibri"/>
                <a:cs typeface="Calibri"/>
              </a:rPr>
              <a:t>BAM</a:t>
            </a:r>
            <a:r>
              <a:rPr sz="2400" spc="-10" dirty="0">
                <a:latin typeface="Calibri"/>
                <a:cs typeface="Calibri"/>
              </a:rPr>
              <a:t> </a:t>
            </a:r>
            <a:r>
              <a:rPr sz="2400" spc="-20" dirty="0">
                <a:latin typeface="Calibri"/>
                <a:cs typeface="Calibri"/>
              </a:rPr>
              <a:t>files</a:t>
            </a:r>
            <a:endParaRPr sz="2400">
              <a:latin typeface="Calibri"/>
              <a:cs typeface="Calibri"/>
            </a:endParaRPr>
          </a:p>
          <a:p>
            <a:pPr marL="241300" indent="-228600">
              <a:lnSpc>
                <a:spcPts val="2745"/>
              </a:lnSpc>
              <a:spcBef>
                <a:spcPts val="590"/>
              </a:spcBef>
              <a:buFont typeface="Arial"/>
              <a:buChar char="•"/>
              <a:tabLst>
                <a:tab pos="241300" algn="l"/>
              </a:tabLst>
            </a:pPr>
            <a:r>
              <a:rPr sz="2400" spc="10" dirty="0">
                <a:latin typeface="Calibri"/>
                <a:cs typeface="Calibri"/>
              </a:rPr>
              <a:t>‘</a:t>
            </a:r>
            <a:r>
              <a:rPr sz="3525" spc="15" baseline="1182" dirty="0">
                <a:latin typeface="Calibri"/>
                <a:cs typeface="Calibri"/>
              </a:rPr>
              <a:t>Sequence </a:t>
            </a:r>
            <a:r>
              <a:rPr sz="3525" spc="-7" baseline="1182" dirty="0">
                <a:latin typeface="Calibri"/>
                <a:cs typeface="Calibri"/>
              </a:rPr>
              <a:t>Alignment/Map</a:t>
            </a:r>
            <a:r>
              <a:rPr sz="2400" spc="-5" dirty="0">
                <a:latin typeface="Calibri"/>
                <a:cs typeface="Calibri"/>
              </a:rPr>
              <a:t>’</a:t>
            </a:r>
            <a:r>
              <a:rPr sz="2400" spc="-10" dirty="0">
                <a:latin typeface="Calibri"/>
                <a:cs typeface="Calibri"/>
              </a:rPr>
              <a:t> </a:t>
            </a:r>
            <a:r>
              <a:rPr sz="2400" spc="-35" dirty="0">
                <a:latin typeface="Calibri"/>
                <a:cs typeface="Calibri"/>
              </a:rPr>
              <a:t>format</a:t>
            </a:r>
            <a:endParaRPr sz="2400">
              <a:latin typeface="Calibri"/>
              <a:cs typeface="Calibri"/>
            </a:endParaRPr>
          </a:p>
          <a:p>
            <a:pPr marL="240665">
              <a:lnSpc>
                <a:spcPts val="2685"/>
              </a:lnSpc>
            </a:pPr>
            <a:r>
              <a:rPr sz="2350" spc="-10" dirty="0">
                <a:solidFill>
                  <a:srgbClr val="0070C0"/>
                </a:solidFill>
                <a:latin typeface="Calibri"/>
                <a:cs typeface="Calibri"/>
                <a:hlinkClick r:id="rId2"/>
              </a:rPr>
              <a:t>http://samtools.sourceforge.net/SAMv1.pdf</a:t>
            </a:r>
            <a:endParaRPr sz="2350">
              <a:latin typeface="Calibri"/>
              <a:cs typeface="Calibri"/>
            </a:endParaRPr>
          </a:p>
          <a:p>
            <a:pPr marL="241300" indent="-228600">
              <a:lnSpc>
                <a:spcPct val="100000"/>
              </a:lnSpc>
              <a:spcBef>
                <a:spcPts val="760"/>
              </a:spcBef>
              <a:buFont typeface="Arial"/>
              <a:buChar char="•"/>
              <a:tabLst>
                <a:tab pos="241300" algn="l"/>
              </a:tabLst>
            </a:pPr>
            <a:r>
              <a:rPr sz="2400" spc="-20" dirty="0">
                <a:latin typeface="Calibri"/>
                <a:cs typeface="Calibri"/>
              </a:rPr>
              <a:t>Supported</a:t>
            </a:r>
            <a:r>
              <a:rPr sz="2400" spc="-15" dirty="0">
                <a:latin typeface="Calibri"/>
                <a:cs typeface="Calibri"/>
              </a:rPr>
              <a:t> </a:t>
            </a:r>
            <a:r>
              <a:rPr sz="2400" spc="-30" dirty="0">
                <a:latin typeface="Calibri"/>
                <a:cs typeface="Calibri"/>
              </a:rPr>
              <a:t>by</a:t>
            </a:r>
            <a:r>
              <a:rPr sz="2400" spc="-5" dirty="0">
                <a:latin typeface="Calibri"/>
                <a:cs typeface="Calibri"/>
              </a:rPr>
              <a:t> </a:t>
            </a:r>
            <a:r>
              <a:rPr sz="2400" spc="-25" dirty="0">
                <a:latin typeface="Calibri"/>
                <a:cs typeface="Calibri"/>
              </a:rPr>
              <a:t>all</a:t>
            </a:r>
            <a:r>
              <a:rPr sz="2400" spc="-20" dirty="0">
                <a:latin typeface="Calibri"/>
                <a:cs typeface="Calibri"/>
              </a:rPr>
              <a:t> major</a:t>
            </a:r>
            <a:r>
              <a:rPr sz="2400" spc="-15" dirty="0">
                <a:latin typeface="Calibri"/>
                <a:cs typeface="Calibri"/>
              </a:rPr>
              <a:t> </a:t>
            </a:r>
            <a:r>
              <a:rPr sz="2400" spc="-20" dirty="0">
                <a:latin typeface="Calibri"/>
                <a:cs typeface="Calibri"/>
              </a:rPr>
              <a:t>alignment</a:t>
            </a:r>
            <a:r>
              <a:rPr sz="2400" spc="-15" dirty="0">
                <a:latin typeface="Calibri"/>
                <a:cs typeface="Calibri"/>
              </a:rPr>
              <a:t> </a:t>
            </a:r>
            <a:r>
              <a:rPr sz="2400" spc="-25" dirty="0">
                <a:latin typeface="Calibri"/>
                <a:cs typeface="Calibri"/>
              </a:rPr>
              <a:t>packages.</a:t>
            </a:r>
            <a:endParaRPr sz="2400">
              <a:latin typeface="Calibri"/>
              <a:cs typeface="Calibri"/>
            </a:endParaRPr>
          </a:p>
          <a:p>
            <a:pPr marL="241300" indent="-228600">
              <a:lnSpc>
                <a:spcPct val="100000"/>
              </a:lnSpc>
              <a:spcBef>
                <a:spcPts val="720"/>
              </a:spcBef>
              <a:buFont typeface="Arial"/>
              <a:buChar char="•"/>
              <a:tabLst>
                <a:tab pos="241300" algn="l"/>
              </a:tabLst>
            </a:pPr>
            <a:r>
              <a:rPr sz="2400" spc="-40" dirty="0">
                <a:latin typeface="Calibri"/>
                <a:cs typeface="Calibri"/>
              </a:rPr>
              <a:t>SAM/BAM</a:t>
            </a:r>
            <a:r>
              <a:rPr sz="2400" spc="-10" dirty="0">
                <a:latin typeface="Calibri"/>
                <a:cs typeface="Calibri"/>
              </a:rPr>
              <a:t> </a:t>
            </a:r>
            <a:r>
              <a:rPr sz="2400" spc="-25" dirty="0">
                <a:latin typeface="Calibri"/>
                <a:cs typeface="Calibri"/>
              </a:rPr>
              <a:t>files</a:t>
            </a:r>
            <a:r>
              <a:rPr sz="2400" spc="-5" dirty="0">
                <a:latin typeface="Calibri"/>
                <a:cs typeface="Calibri"/>
              </a:rPr>
              <a:t> </a:t>
            </a:r>
            <a:r>
              <a:rPr sz="2400" spc="-25" dirty="0">
                <a:latin typeface="Calibri"/>
                <a:cs typeface="Calibri"/>
              </a:rPr>
              <a:t>an</a:t>
            </a:r>
            <a:r>
              <a:rPr sz="2400" spc="5" dirty="0">
                <a:latin typeface="Calibri"/>
                <a:cs typeface="Calibri"/>
              </a:rPr>
              <a:t> </a:t>
            </a:r>
            <a:r>
              <a:rPr sz="2400" spc="-15" dirty="0">
                <a:latin typeface="Calibri"/>
                <a:cs typeface="Calibri"/>
              </a:rPr>
              <a:t>be</a:t>
            </a:r>
            <a:r>
              <a:rPr sz="2400" dirty="0">
                <a:latin typeface="Calibri"/>
                <a:cs typeface="Calibri"/>
              </a:rPr>
              <a:t> </a:t>
            </a:r>
            <a:r>
              <a:rPr sz="2400" spc="-25" dirty="0">
                <a:latin typeface="Calibri"/>
                <a:cs typeface="Calibri"/>
              </a:rPr>
              <a:t>manipulated</a:t>
            </a:r>
            <a:r>
              <a:rPr sz="2400" spc="5" dirty="0">
                <a:latin typeface="Calibri"/>
                <a:cs typeface="Calibri"/>
              </a:rPr>
              <a:t> </a:t>
            </a:r>
            <a:r>
              <a:rPr sz="2400" spc="-30" dirty="0">
                <a:latin typeface="Calibri"/>
                <a:cs typeface="Calibri"/>
              </a:rPr>
              <a:t>with</a:t>
            </a:r>
            <a:r>
              <a:rPr sz="2400" spc="-5" dirty="0">
                <a:latin typeface="Calibri"/>
                <a:cs typeface="Calibri"/>
              </a:rPr>
              <a:t> </a:t>
            </a:r>
            <a:r>
              <a:rPr sz="2400" b="1" spc="-190" dirty="0">
                <a:solidFill>
                  <a:srgbClr val="C00000"/>
                </a:solidFill>
                <a:latin typeface="Arial"/>
                <a:cs typeface="Arial"/>
              </a:rPr>
              <a:t>SAMtools</a:t>
            </a:r>
            <a:r>
              <a:rPr sz="2400" b="1" spc="-130" dirty="0">
                <a:solidFill>
                  <a:srgbClr val="C00000"/>
                </a:solidFill>
                <a:latin typeface="Arial"/>
                <a:cs typeface="Arial"/>
              </a:rPr>
              <a:t> </a:t>
            </a:r>
            <a:r>
              <a:rPr sz="2400" spc="-20" dirty="0">
                <a:latin typeface="Calibri"/>
                <a:cs typeface="Calibri"/>
              </a:rPr>
              <a:t>(and</a:t>
            </a:r>
            <a:r>
              <a:rPr sz="2400" dirty="0">
                <a:latin typeface="Calibri"/>
                <a:cs typeface="Calibri"/>
              </a:rPr>
              <a:t> </a:t>
            </a:r>
            <a:r>
              <a:rPr sz="2400" spc="-25" dirty="0">
                <a:latin typeface="Calibri"/>
                <a:cs typeface="Calibri"/>
              </a:rPr>
              <a:t>others)</a:t>
            </a:r>
            <a:endParaRPr sz="2400">
              <a:latin typeface="Calibri"/>
              <a:cs typeface="Calibri"/>
            </a:endParaRPr>
          </a:p>
          <a:p>
            <a:pPr marL="241300" indent="-228600">
              <a:lnSpc>
                <a:spcPct val="100000"/>
              </a:lnSpc>
              <a:spcBef>
                <a:spcPts val="720"/>
              </a:spcBef>
              <a:buSzPct val="102127"/>
              <a:buFont typeface="Arial"/>
              <a:buChar char="•"/>
              <a:tabLst>
                <a:tab pos="241300" algn="l"/>
              </a:tabLst>
            </a:pPr>
            <a:r>
              <a:rPr sz="3525" spc="15" baseline="1182" dirty="0">
                <a:solidFill>
                  <a:srgbClr val="C00000"/>
                </a:solidFill>
                <a:latin typeface="Calibri"/>
                <a:cs typeface="Calibri"/>
              </a:rPr>
              <a:t>Header</a:t>
            </a:r>
            <a:r>
              <a:rPr sz="3525" spc="-52" baseline="1182" dirty="0">
                <a:solidFill>
                  <a:srgbClr val="C00000"/>
                </a:solidFill>
                <a:latin typeface="Calibri"/>
                <a:cs typeface="Calibri"/>
              </a:rPr>
              <a:t> </a:t>
            </a:r>
            <a:r>
              <a:rPr sz="2400" spc="-15" dirty="0">
                <a:latin typeface="Calibri"/>
                <a:cs typeface="Calibri"/>
              </a:rPr>
              <a:t>section:</a:t>
            </a:r>
            <a:endParaRPr sz="2400">
              <a:latin typeface="Calibri"/>
              <a:cs typeface="Calibri"/>
            </a:endParaRPr>
          </a:p>
          <a:p>
            <a:pPr marL="698500" lvl="1" indent="-229235">
              <a:lnSpc>
                <a:spcPct val="100000"/>
              </a:lnSpc>
              <a:spcBef>
                <a:spcPts val="325"/>
              </a:spcBef>
              <a:buFont typeface="Arial"/>
              <a:buChar char="•"/>
              <a:tabLst>
                <a:tab pos="697865" algn="l"/>
                <a:tab pos="698500" algn="l"/>
              </a:tabLst>
            </a:pPr>
            <a:r>
              <a:rPr sz="2000" spc="-30" dirty="0">
                <a:latin typeface="Calibri"/>
                <a:cs typeface="Calibri"/>
              </a:rPr>
              <a:t>Metadata</a:t>
            </a:r>
            <a:r>
              <a:rPr sz="2000" spc="-10" dirty="0">
                <a:latin typeface="Calibri"/>
                <a:cs typeface="Calibri"/>
              </a:rPr>
              <a:t> </a:t>
            </a:r>
            <a:r>
              <a:rPr sz="2000" spc="-20" dirty="0">
                <a:latin typeface="Calibri"/>
                <a:cs typeface="Calibri"/>
              </a:rPr>
              <a:t>about</a:t>
            </a:r>
            <a:r>
              <a:rPr sz="2000" dirty="0">
                <a:latin typeface="Calibri"/>
                <a:cs typeface="Calibri"/>
              </a:rPr>
              <a:t> </a:t>
            </a:r>
            <a:r>
              <a:rPr sz="2000" spc="-15" dirty="0">
                <a:latin typeface="Calibri"/>
                <a:cs typeface="Calibri"/>
              </a:rPr>
              <a:t>the</a:t>
            </a:r>
            <a:r>
              <a:rPr sz="2000" spc="-5" dirty="0">
                <a:latin typeface="Calibri"/>
                <a:cs typeface="Calibri"/>
              </a:rPr>
              <a:t> </a:t>
            </a:r>
            <a:r>
              <a:rPr sz="2000" spc="-15" dirty="0">
                <a:latin typeface="Calibri"/>
                <a:cs typeface="Calibri"/>
              </a:rPr>
              <a:t>genome,</a:t>
            </a:r>
            <a:r>
              <a:rPr sz="2000" dirty="0">
                <a:latin typeface="Calibri"/>
                <a:cs typeface="Calibri"/>
              </a:rPr>
              <a:t> </a:t>
            </a:r>
            <a:r>
              <a:rPr sz="2000" spc="-15" dirty="0">
                <a:latin typeface="Calibri"/>
                <a:cs typeface="Calibri"/>
              </a:rPr>
              <a:t>the</a:t>
            </a:r>
            <a:r>
              <a:rPr sz="2000" spc="-5" dirty="0">
                <a:latin typeface="Calibri"/>
                <a:cs typeface="Calibri"/>
              </a:rPr>
              <a:t> </a:t>
            </a:r>
            <a:r>
              <a:rPr sz="2000" spc="-15" dirty="0">
                <a:latin typeface="Calibri"/>
                <a:cs typeface="Calibri"/>
              </a:rPr>
              <a:t>samples,</a:t>
            </a:r>
            <a:r>
              <a:rPr sz="2000" spc="-5" dirty="0">
                <a:latin typeface="Calibri"/>
                <a:cs typeface="Calibri"/>
              </a:rPr>
              <a:t> </a:t>
            </a:r>
            <a:r>
              <a:rPr sz="2000" spc="-15" dirty="0">
                <a:latin typeface="Calibri"/>
                <a:cs typeface="Calibri"/>
              </a:rPr>
              <a:t>the</a:t>
            </a:r>
            <a:r>
              <a:rPr sz="2000" dirty="0">
                <a:latin typeface="Calibri"/>
                <a:cs typeface="Calibri"/>
              </a:rPr>
              <a:t> </a:t>
            </a:r>
            <a:r>
              <a:rPr sz="2000" spc="-20" dirty="0">
                <a:latin typeface="Calibri"/>
                <a:cs typeface="Calibri"/>
              </a:rPr>
              <a:t>pipeline</a:t>
            </a:r>
            <a:endParaRPr sz="2000">
              <a:latin typeface="Calibri"/>
              <a:cs typeface="Calibri"/>
            </a:endParaRPr>
          </a:p>
          <a:p>
            <a:pPr marL="698500" lvl="1" indent="-229235">
              <a:lnSpc>
                <a:spcPct val="100000"/>
              </a:lnSpc>
              <a:spcBef>
                <a:spcPts val="195"/>
              </a:spcBef>
              <a:buFont typeface="Arial"/>
              <a:buChar char="•"/>
              <a:tabLst>
                <a:tab pos="697865" algn="l"/>
                <a:tab pos="698500" algn="l"/>
              </a:tabLst>
            </a:pPr>
            <a:r>
              <a:rPr sz="2000" spc="-15" dirty="0">
                <a:latin typeface="Calibri"/>
                <a:cs typeface="Calibri"/>
              </a:rPr>
              <a:t>Header</a:t>
            </a:r>
            <a:r>
              <a:rPr sz="2000" spc="-25" dirty="0">
                <a:latin typeface="Calibri"/>
                <a:cs typeface="Calibri"/>
              </a:rPr>
              <a:t> </a:t>
            </a:r>
            <a:r>
              <a:rPr sz="2000" spc="-20" dirty="0">
                <a:latin typeface="Calibri"/>
                <a:cs typeface="Calibri"/>
              </a:rPr>
              <a:t>lines</a:t>
            </a:r>
            <a:r>
              <a:rPr sz="2000" spc="-15" dirty="0">
                <a:latin typeface="Calibri"/>
                <a:cs typeface="Calibri"/>
              </a:rPr>
              <a:t> </a:t>
            </a:r>
            <a:r>
              <a:rPr sz="2000" spc="-25" dirty="0">
                <a:latin typeface="Calibri"/>
                <a:cs typeface="Calibri"/>
              </a:rPr>
              <a:t>start</a:t>
            </a:r>
            <a:r>
              <a:rPr sz="2000" spc="-10" dirty="0">
                <a:latin typeface="Calibri"/>
                <a:cs typeface="Calibri"/>
              </a:rPr>
              <a:t> </a:t>
            </a:r>
            <a:r>
              <a:rPr sz="2000" spc="-20" dirty="0">
                <a:latin typeface="Calibri"/>
                <a:cs typeface="Calibri"/>
              </a:rPr>
              <a:t>with</a:t>
            </a:r>
            <a:r>
              <a:rPr sz="2000" spc="-15" dirty="0">
                <a:latin typeface="Calibri"/>
                <a:cs typeface="Calibri"/>
              </a:rPr>
              <a:t> </a:t>
            </a:r>
            <a:r>
              <a:rPr sz="2925" spc="52" baseline="1424" dirty="0">
                <a:solidFill>
                  <a:srgbClr val="C00000"/>
                </a:solidFill>
                <a:latin typeface="Calibri"/>
                <a:cs typeface="Calibri"/>
              </a:rPr>
              <a:t>@</a:t>
            </a:r>
            <a:endParaRPr sz="2925" baseline="1424">
              <a:latin typeface="Calibri"/>
              <a:cs typeface="Calibri"/>
            </a:endParaRPr>
          </a:p>
          <a:p>
            <a:pPr marL="241300" indent="-228600">
              <a:lnSpc>
                <a:spcPct val="100000"/>
              </a:lnSpc>
              <a:spcBef>
                <a:spcPts val="705"/>
              </a:spcBef>
              <a:buSzPct val="102127"/>
              <a:buFont typeface="Arial"/>
              <a:buChar char="•"/>
              <a:tabLst>
                <a:tab pos="241300" algn="l"/>
              </a:tabLst>
            </a:pPr>
            <a:r>
              <a:rPr sz="3525" baseline="1182" dirty="0">
                <a:solidFill>
                  <a:srgbClr val="C00000"/>
                </a:solidFill>
                <a:latin typeface="Calibri"/>
                <a:cs typeface="Calibri"/>
              </a:rPr>
              <a:t>Alignments</a:t>
            </a:r>
            <a:r>
              <a:rPr sz="3525" spc="-7" baseline="1182" dirty="0">
                <a:solidFill>
                  <a:srgbClr val="C00000"/>
                </a:solidFill>
                <a:latin typeface="Calibri"/>
                <a:cs typeface="Calibri"/>
              </a:rPr>
              <a:t> </a:t>
            </a:r>
            <a:r>
              <a:rPr sz="2400" spc="-15" dirty="0">
                <a:latin typeface="Calibri"/>
                <a:cs typeface="Calibri"/>
              </a:rPr>
              <a:t>(or </a:t>
            </a:r>
            <a:r>
              <a:rPr sz="2400" spc="-25" dirty="0">
                <a:latin typeface="Calibri"/>
                <a:cs typeface="Calibri"/>
              </a:rPr>
              <a:t>‘records’)</a:t>
            </a:r>
            <a:r>
              <a:rPr sz="2400" spc="-20" dirty="0">
                <a:latin typeface="Calibri"/>
                <a:cs typeface="Calibri"/>
              </a:rPr>
              <a:t> </a:t>
            </a:r>
            <a:r>
              <a:rPr sz="2400" spc="-15" dirty="0">
                <a:latin typeface="Calibri"/>
                <a:cs typeface="Calibri"/>
              </a:rPr>
              <a:t>section:</a:t>
            </a:r>
            <a:endParaRPr sz="2400">
              <a:latin typeface="Calibri"/>
              <a:cs typeface="Calibri"/>
            </a:endParaRPr>
          </a:p>
        </p:txBody>
      </p:sp>
      <p:graphicFrame>
        <p:nvGraphicFramePr>
          <p:cNvPr id="4" name="object 4"/>
          <p:cNvGraphicFramePr>
            <a:graphicFrameLocks noGrp="1"/>
          </p:cNvGraphicFramePr>
          <p:nvPr/>
        </p:nvGraphicFramePr>
        <p:xfrm>
          <a:off x="632618" y="5604013"/>
          <a:ext cx="7356472" cy="872490"/>
        </p:xfrm>
        <a:graphic>
          <a:graphicData uri="http://schemas.openxmlformats.org/drawingml/2006/table">
            <a:tbl>
              <a:tblPr firstRow="1" bandRow="1">
                <a:tableStyleId>{2D5ABB26-0587-4C30-8999-92F81FD0307C}</a:tableStyleId>
              </a:tblPr>
              <a:tblGrid>
                <a:gridCol w="1388745">
                  <a:extLst>
                    <a:ext uri="{9D8B030D-6E8A-4147-A177-3AD203B41FA5}">
                      <a16:colId xmlns:a16="http://schemas.microsoft.com/office/drawing/2014/main" val="20000"/>
                    </a:ext>
                  </a:extLst>
                </a:gridCol>
                <a:gridCol w="349885">
                  <a:extLst>
                    <a:ext uri="{9D8B030D-6E8A-4147-A177-3AD203B41FA5}">
                      <a16:colId xmlns:a16="http://schemas.microsoft.com/office/drawing/2014/main" val="20001"/>
                    </a:ext>
                  </a:extLst>
                </a:gridCol>
                <a:gridCol w="909319">
                  <a:extLst>
                    <a:ext uri="{9D8B030D-6E8A-4147-A177-3AD203B41FA5}">
                      <a16:colId xmlns:a16="http://schemas.microsoft.com/office/drawing/2014/main" val="20002"/>
                    </a:ext>
                  </a:extLst>
                </a:gridCol>
                <a:gridCol w="424180">
                  <a:extLst>
                    <a:ext uri="{9D8B030D-6E8A-4147-A177-3AD203B41FA5}">
                      <a16:colId xmlns:a16="http://schemas.microsoft.com/office/drawing/2014/main" val="20003"/>
                    </a:ext>
                  </a:extLst>
                </a:gridCol>
                <a:gridCol w="335280">
                  <a:extLst>
                    <a:ext uri="{9D8B030D-6E8A-4147-A177-3AD203B41FA5}">
                      <a16:colId xmlns:a16="http://schemas.microsoft.com/office/drawing/2014/main" val="20004"/>
                    </a:ext>
                  </a:extLst>
                </a:gridCol>
                <a:gridCol w="820419">
                  <a:extLst>
                    <a:ext uri="{9D8B030D-6E8A-4147-A177-3AD203B41FA5}">
                      <a16:colId xmlns:a16="http://schemas.microsoft.com/office/drawing/2014/main" val="20005"/>
                    </a:ext>
                  </a:extLst>
                </a:gridCol>
                <a:gridCol w="299085">
                  <a:extLst>
                    <a:ext uri="{9D8B030D-6E8A-4147-A177-3AD203B41FA5}">
                      <a16:colId xmlns:a16="http://schemas.microsoft.com/office/drawing/2014/main" val="20006"/>
                    </a:ext>
                  </a:extLst>
                </a:gridCol>
                <a:gridCol w="433070">
                  <a:extLst>
                    <a:ext uri="{9D8B030D-6E8A-4147-A177-3AD203B41FA5}">
                      <a16:colId xmlns:a16="http://schemas.microsoft.com/office/drawing/2014/main" val="20007"/>
                    </a:ext>
                  </a:extLst>
                </a:gridCol>
                <a:gridCol w="438785">
                  <a:extLst>
                    <a:ext uri="{9D8B030D-6E8A-4147-A177-3AD203B41FA5}">
                      <a16:colId xmlns:a16="http://schemas.microsoft.com/office/drawing/2014/main" val="20008"/>
                    </a:ext>
                  </a:extLst>
                </a:gridCol>
                <a:gridCol w="1957704">
                  <a:extLst>
                    <a:ext uri="{9D8B030D-6E8A-4147-A177-3AD203B41FA5}">
                      <a16:colId xmlns:a16="http://schemas.microsoft.com/office/drawing/2014/main" val="20009"/>
                    </a:ext>
                  </a:extLst>
                </a:gridCol>
              </a:tblGrid>
              <a:tr h="139065">
                <a:tc>
                  <a:txBody>
                    <a:bodyPr/>
                    <a:lstStyle/>
                    <a:p>
                      <a:pPr marL="31750">
                        <a:lnSpc>
                          <a:spcPts val="955"/>
                        </a:lnSpc>
                      </a:pPr>
                      <a:r>
                        <a:rPr sz="1000" spc="-15" dirty="0">
                          <a:latin typeface="Courier"/>
                          <a:cs typeface="Courier"/>
                        </a:rPr>
                        <a:t>6_1303_10584_85775</a:t>
                      </a:r>
                      <a:endParaRPr sz="1000">
                        <a:latin typeface="Courier"/>
                        <a:cs typeface="Courier"/>
                      </a:endParaRPr>
                    </a:p>
                  </a:txBody>
                  <a:tcPr marL="0" marR="0" marT="0" marB="0"/>
                </a:tc>
                <a:tc>
                  <a:txBody>
                    <a:bodyPr/>
                    <a:lstStyle/>
                    <a:p>
                      <a:pPr marL="13970">
                        <a:lnSpc>
                          <a:spcPts val="955"/>
                        </a:lnSpc>
                      </a:pPr>
                      <a:r>
                        <a:rPr sz="1000" spc="-15" dirty="0">
                          <a:latin typeface="Courier"/>
                          <a:cs typeface="Courier"/>
                        </a:rPr>
                        <a:t>99</a:t>
                      </a:r>
                      <a:endParaRPr sz="1000">
                        <a:latin typeface="Courier"/>
                        <a:cs typeface="Courier"/>
                      </a:endParaRPr>
                    </a:p>
                  </a:txBody>
                  <a:tcPr marL="0" marR="0" marT="0" marB="0"/>
                </a:tc>
                <a:tc>
                  <a:txBody>
                    <a:bodyPr/>
                    <a:lstStyle/>
                    <a:p>
                      <a:pPr marL="111760">
                        <a:lnSpc>
                          <a:spcPts val="955"/>
                        </a:lnSpc>
                      </a:pPr>
                      <a:r>
                        <a:rPr sz="1000" spc="-15" dirty="0">
                          <a:latin typeface="Courier"/>
                          <a:cs typeface="Courier"/>
                        </a:rPr>
                        <a:t>groupVIII</a:t>
                      </a:r>
                      <a:endParaRPr sz="1000">
                        <a:latin typeface="Courier"/>
                        <a:cs typeface="Courier"/>
                      </a:endParaRPr>
                    </a:p>
                  </a:txBody>
                  <a:tcPr marL="0" marR="0" marT="0" marB="0"/>
                </a:tc>
                <a:tc>
                  <a:txBody>
                    <a:bodyPr/>
                    <a:lstStyle/>
                    <a:p>
                      <a:pPr marL="51435" algn="ctr">
                        <a:lnSpc>
                          <a:spcPts val="955"/>
                        </a:lnSpc>
                      </a:pPr>
                      <a:r>
                        <a:rPr sz="1000" spc="-15" dirty="0">
                          <a:latin typeface="Courier"/>
                          <a:cs typeface="Courier"/>
                        </a:rPr>
                        <a:t>311</a:t>
                      </a:r>
                      <a:endParaRPr sz="1000">
                        <a:latin typeface="Courier"/>
                        <a:cs typeface="Courier"/>
                      </a:endParaRPr>
                    </a:p>
                  </a:txBody>
                  <a:tcPr marL="0" marR="0" marT="0" marB="0"/>
                </a:tc>
                <a:tc>
                  <a:txBody>
                    <a:bodyPr/>
                    <a:lstStyle/>
                    <a:p>
                      <a:pPr marL="74295">
                        <a:lnSpc>
                          <a:spcPts val="955"/>
                        </a:lnSpc>
                      </a:pPr>
                      <a:r>
                        <a:rPr sz="1000" dirty="0">
                          <a:latin typeface="Courier"/>
                          <a:cs typeface="Courier"/>
                        </a:rPr>
                        <a:t>3</a:t>
                      </a:r>
                      <a:endParaRPr sz="1000">
                        <a:latin typeface="Courier"/>
                        <a:cs typeface="Courier"/>
                      </a:endParaRPr>
                    </a:p>
                  </a:txBody>
                  <a:tcPr marL="0" marR="0" marT="0" marB="0"/>
                </a:tc>
                <a:tc>
                  <a:txBody>
                    <a:bodyPr/>
                    <a:lstStyle/>
                    <a:p>
                      <a:pPr marL="111760">
                        <a:lnSpc>
                          <a:spcPts val="955"/>
                        </a:lnSpc>
                      </a:pPr>
                      <a:r>
                        <a:rPr sz="1000" spc="-15" dirty="0">
                          <a:latin typeface="Courier"/>
                          <a:cs typeface="Courier"/>
                        </a:rPr>
                        <a:t>63M3I34M</a:t>
                      </a:r>
                      <a:endParaRPr sz="1000">
                        <a:latin typeface="Courier"/>
                        <a:cs typeface="Courier"/>
                      </a:endParaRPr>
                    </a:p>
                  </a:txBody>
                  <a:tcPr marL="0" marR="0" marT="0" marB="0"/>
                </a:tc>
                <a:tc>
                  <a:txBody>
                    <a:bodyPr/>
                    <a:lstStyle/>
                    <a:p>
                      <a:pPr marL="111760">
                        <a:lnSpc>
                          <a:spcPts val="955"/>
                        </a:lnSpc>
                      </a:pPr>
                      <a:r>
                        <a:rPr sz="1000" dirty="0">
                          <a:latin typeface="Courier"/>
                          <a:cs typeface="Courier"/>
                        </a:rPr>
                        <a:t>=</a:t>
                      </a:r>
                      <a:endParaRPr sz="1000">
                        <a:latin typeface="Courier"/>
                        <a:cs typeface="Courier"/>
                      </a:endParaRPr>
                    </a:p>
                  </a:txBody>
                  <a:tcPr marL="0" marR="0" marT="0" marB="0"/>
                </a:tc>
                <a:tc>
                  <a:txBody>
                    <a:bodyPr/>
                    <a:lstStyle/>
                    <a:p>
                      <a:pPr marL="12065" algn="ctr">
                        <a:lnSpc>
                          <a:spcPts val="955"/>
                        </a:lnSpc>
                      </a:pPr>
                      <a:r>
                        <a:rPr sz="1000" spc="-15" dirty="0">
                          <a:latin typeface="Courier"/>
                          <a:cs typeface="Courier"/>
                        </a:rPr>
                        <a:t>780</a:t>
                      </a:r>
                      <a:endParaRPr sz="1000">
                        <a:latin typeface="Courier"/>
                        <a:cs typeface="Courier"/>
                      </a:endParaRPr>
                    </a:p>
                  </a:txBody>
                  <a:tcPr marL="0" marR="0" marT="0" marB="0"/>
                </a:tc>
                <a:tc>
                  <a:txBody>
                    <a:bodyPr/>
                    <a:lstStyle/>
                    <a:p>
                      <a:pPr marL="98425">
                        <a:lnSpc>
                          <a:spcPts val="955"/>
                        </a:lnSpc>
                      </a:pPr>
                      <a:r>
                        <a:rPr sz="1000" spc="-15" dirty="0">
                          <a:latin typeface="Courier"/>
                          <a:cs typeface="Courier"/>
                        </a:rPr>
                        <a:t>572</a:t>
                      </a:r>
                      <a:endParaRPr sz="1000">
                        <a:latin typeface="Courier"/>
                        <a:cs typeface="Courier"/>
                      </a:endParaRPr>
                    </a:p>
                  </a:txBody>
                  <a:tcPr marL="0" marR="0" marT="0" marB="0"/>
                </a:tc>
                <a:tc>
                  <a:txBody>
                    <a:bodyPr/>
                    <a:lstStyle/>
                    <a:p>
                      <a:pPr marL="116205">
                        <a:lnSpc>
                          <a:spcPts val="955"/>
                        </a:lnSpc>
                      </a:pPr>
                      <a:r>
                        <a:rPr sz="1000" spc="-15" dirty="0">
                          <a:latin typeface="Courier"/>
                          <a:cs typeface="Courier"/>
                        </a:rPr>
                        <a:t>GGGTATTGGGC</a:t>
                      </a:r>
                      <a:r>
                        <a:rPr sz="1000" spc="60" dirty="0">
                          <a:latin typeface="Courier"/>
                          <a:cs typeface="Courier"/>
                        </a:rPr>
                        <a:t> </a:t>
                      </a:r>
                      <a:r>
                        <a:rPr sz="1000" spc="-15" dirty="0">
                          <a:latin typeface="Courier"/>
                          <a:cs typeface="Courier"/>
                        </a:rPr>
                        <a:t>@CFFFFFHFH</a:t>
                      </a:r>
                      <a:endParaRPr sz="1000">
                        <a:latin typeface="Courier"/>
                        <a:cs typeface="Courier"/>
                      </a:endParaRPr>
                    </a:p>
                  </a:txBody>
                  <a:tcPr marL="0" marR="0" marT="0" marB="0"/>
                </a:tc>
                <a:extLst>
                  <a:ext uri="{0D108BD9-81ED-4DB2-BD59-A6C34878D82A}">
                    <a16:rowId xmlns:a16="http://schemas.microsoft.com/office/drawing/2014/main" val="10000"/>
                  </a:ext>
                </a:extLst>
              </a:tr>
              <a:tr h="152400">
                <a:tc>
                  <a:txBody>
                    <a:bodyPr/>
                    <a:lstStyle/>
                    <a:p>
                      <a:pPr marL="31750">
                        <a:lnSpc>
                          <a:spcPts val="1055"/>
                        </a:lnSpc>
                      </a:pPr>
                      <a:r>
                        <a:rPr sz="1000" spc="-15" dirty="0">
                          <a:latin typeface="Courier"/>
                          <a:cs typeface="Courier"/>
                        </a:rPr>
                        <a:t>6_1111_20943_90813</a:t>
                      </a:r>
                      <a:endParaRPr sz="1000">
                        <a:latin typeface="Courier"/>
                        <a:cs typeface="Courier"/>
                      </a:endParaRPr>
                    </a:p>
                  </a:txBody>
                  <a:tcPr marL="0" marR="0" marT="0" marB="0"/>
                </a:tc>
                <a:tc>
                  <a:txBody>
                    <a:bodyPr/>
                    <a:lstStyle/>
                    <a:p>
                      <a:pPr marL="13970">
                        <a:lnSpc>
                          <a:spcPts val="1055"/>
                        </a:lnSpc>
                      </a:pPr>
                      <a:r>
                        <a:rPr sz="1000" spc="-15" dirty="0">
                          <a:latin typeface="Courier"/>
                          <a:cs typeface="Courier"/>
                        </a:rPr>
                        <a:t>163</a:t>
                      </a:r>
                      <a:endParaRPr sz="1000">
                        <a:latin typeface="Courier"/>
                        <a:cs typeface="Courier"/>
                      </a:endParaRPr>
                    </a:p>
                  </a:txBody>
                  <a:tcPr marL="0" marR="0" marT="0" marB="0"/>
                </a:tc>
                <a:tc>
                  <a:txBody>
                    <a:bodyPr/>
                    <a:lstStyle/>
                    <a:p>
                      <a:pPr marL="111760">
                        <a:lnSpc>
                          <a:spcPts val="1055"/>
                        </a:lnSpc>
                      </a:pPr>
                      <a:r>
                        <a:rPr sz="1000" spc="-15" dirty="0">
                          <a:latin typeface="Courier"/>
                          <a:cs typeface="Courier"/>
                        </a:rPr>
                        <a:t>groupVIII</a:t>
                      </a:r>
                      <a:endParaRPr sz="1000">
                        <a:latin typeface="Courier"/>
                        <a:cs typeface="Courier"/>
                      </a:endParaRPr>
                    </a:p>
                  </a:txBody>
                  <a:tcPr marL="0" marR="0" marT="0" marB="0"/>
                </a:tc>
                <a:tc>
                  <a:txBody>
                    <a:bodyPr/>
                    <a:lstStyle/>
                    <a:p>
                      <a:pPr marL="51435" algn="ctr">
                        <a:lnSpc>
                          <a:spcPts val="1055"/>
                        </a:lnSpc>
                      </a:pPr>
                      <a:r>
                        <a:rPr sz="1000" spc="-15" dirty="0">
                          <a:latin typeface="Courier"/>
                          <a:cs typeface="Courier"/>
                        </a:rPr>
                        <a:t>315</a:t>
                      </a:r>
                      <a:endParaRPr sz="1000">
                        <a:latin typeface="Courier"/>
                        <a:cs typeface="Courier"/>
                      </a:endParaRPr>
                    </a:p>
                  </a:txBody>
                  <a:tcPr marL="0" marR="0" marT="0" marB="0"/>
                </a:tc>
                <a:tc>
                  <a:txBody>
                    <a:bodyPr/>
                    <a:lstStyle/>
                    <a:p>
                      <a:pPr marL="74295">
                        <a:lnSpc>
                          <a:spcPts val="1055"/>
                        </a:lnSpc>
                      </a:pPr>
                      <a:r>
                        <a:rPr sz="1000" spc="-15" dirty="0">
                          <a:latin typeface="Courier"/>
                          <a:cs typeface="Courier"/>
                        </a:rPr>
                        <a:t>40</a:t>
                      </a:r>
                      <a:endParaRPr sz="1000">
                        <a:latin typeface="Courier"/>
                        <a:cs typeface="Courier"/>
                      </a:endParaRPr>
                    </a:p>
                  </a:txBody>
                  <a:tcPr marL="0" marR="0" marT="0" marB="0"/>
                </a:tc>
                <a:tc>
                  <a:txBody>
                    <a:bodyPr/>
                    <a:lstStyle/>
                    <a:p>
                      <a:pPr marL="111760">
                        <a:lnSpc>
                          <a:spcPts val="1055"/>
                        </a:lnSpc>
                      </a:pPr>
                      <a:r>
                        <a:rPr sz="1000" spc="-15" dirty="0">
                          <a:latin typeface="Courier"/>
                          <a:cs typeface="Courier"/>
                        </a:rPr>
                        <a:t>100M</a:t>
                      </a:r>
                      <a:endParaRPr sz="1000">
                        <a:latin typeface="Courier"/>
                        <a:cs typeface="Courier"/>
                      </a:endParaRPr>
                    </a:p>
                  </a:txBody>
                  <a:tcPr marL="0" marR="0" marT="0" marB="0"/>
                </a:tc>
                <a:tc>
                  <a:txBody>
                    <a:bodyPr/>
                    <a:lstStyle/>
                    <a:p>
                      <a:pPr marL="111760">
                        <a:lnSpc>
                          <a:spcPts val="1055"/>
                        </a:lnSpc>
                      </a:pPr>
                      <a:r>
                        <a:rPr sz="1000" dirty="0">
                          <a:latin typeface="Courier"/>
                          <a:cs typeface="Courier"/>
                        </a:rPr>
                        <a:t>=</a:t>
                      </a:r>
                      <a:endParaRPr sz="1000">
                        <a:latin typeface="Courier"/>
                        <a:cs typeface="Courier"/>
                      </a:endParaRPr>
                    </a:p>
                  </a:txBody>
                  <a:tcPr marL="0" marR="0" marT="0" marB="0"/>
                </a:tc>
                <a:tc>
                  <a:txBody>
                    <a:bodyPr/>
                    <a:lstStyle/>
                    <a:p>
                      <a:pPr marL="12065" algn="ctr">
                        <a:lnSpc>
                          <a:spcPts val="1055"/>
                        </a:lnSpc>
                      </a:pPr>
                      <a:r>
                        <a:rPr sz="1000" spc="-15" dirty="0">
                          <a:latin typeface="Courier"/>
                          <a:cs typeface="Courier"/>
                        </a:rPr>
                        <a:t>809</a:t>
                      </a:r>
                      <a:endParaRPr sz="1000">
                        <a:latin typeface="Courier"/>
                        <a:cs typeface="Courier"/>
                      </a:endParaRPr>
                    </a:p>
                  </a:txBody>
                  <a:tcPr marL="0" marR="0" marT="0" marB="0"/>
                </a:tc>
                <a:tc>
                  <a:txBody>
                    <a:bodyPr/>
                    <a:lstStyle/>
                    <a:p>
                      <a:pPr marL="98425">
                        <a:lnSpc>
                          <a:spcPts val="1055"/>
                        </a:lnSpc>
                      </a:pPr>
                      <a:r>
                        <a:rPr sz="1000" spc="-15" dirty="0">
                          <a:latin typeface="Courier"/>
                          <a:cs typeface="Courier"/>
                        </a:rPr>
                        <a:t>594</a:t>
                      </a:r>
                      <a:endParaRPr sz="1000">
                        <a:latin typeface="Courier"/>
                        <a:cs typeface="Courier"/>
                      </a:endParaRPr>
                    </a:p>
                  </a:txBody>
                  <a:tcPr marL="0" marR="0" marT="0" marB="0"/>
                </a:tc>
                <a:tc>
                  <a:txBody>
                    <a:bodyPr/>
                    <a:lstStyle/>
                    <a:p>
                      <a:pPr marL="116205">
                        <a:lnSpc>
                          <a:spcPts val="1055"/>
                        </a:lnSpc>
                      </a:pPr>
                      <a:r>
                        <a:rPr sz="1000" spc="-15" dirty="0">
                          <a:latin typeface="Courier"/>
                          <a:cs typeface="Courier"/>
                        </a:rPr>
                        <a:t>TAATGAAGCCA</a:t>
                      </a:r>
                      <a:r>
                        <a:rPr sz="1000" dirty="0">
                          <a:latin typeface="Courier"/>
                          <a:cs typeface="Courier"/>
                        </a:rPr>
                        <a:t>T</a:t>
                      </a:r>
                      <a:r>
                        <a:rPr sz="1000" spc="-465" dirty="0">
                          <a:latin typeface="Courier"/>
                          <a:cs typeface="Courier"/>
                        </a:rPr>
                        <a:t> </a:t>
                      </a:r>
                      <a:r>
                        <a:rPr sz="1000" spc="-15" dirty="0">
                          <a:latin typeface="Courier"/>
                          <a:cs typeface="Courier"/>
                        </a:rPr>
                        <a:t>@BDDFDDA+&lt;A&lt;</a:t>
                      </a:r>
                      <a:endParaRPr sz="1000">
                        <a:latin typeface="Courier"/>
                        <a:cs typeface="Courier"/>
                      </a:endParaRPr>
                    </a:p>
                  </a:txBody>
                  <a:tcPr marL="0" marR="0" marT="0" marB="0"/>
                </a:tc>
                <a:extLst>
                  <a:ext uri="{0D108BD9-81ED-4DB2-BD59-A6C34878D82A}">
                    <a16:rowId xmlns:a16="http://schemas.microsoft.com/office/drawing/2014/main" val="10001"/>
                  </a:ext>
                </a:extLst>
              </a:tr>
              <a:tr h="144780">
                <a:tc>
                  <a:txBody>
                    <a:bodyPr/>
                    <a:lstStyle/>
                    <a:p>
                      <a:pPr marL="31750">
                        <a:lnSpc>
                          <a:spcPts val="1040"/>
                        </a:lnSpc>
                      </a:pPr>
                      <a:r>
                        <a:rPr sz="1000" spc="-15" dirty="0">
                          <a:latin typeface="Courier"/>
                          <a:cs typeface="Courier"/>
                        </a:rPr>
                        <a:t>6_2111_2016_88235</a:t>
                      </a:r>
                      <a:endParaRPr sz="1000">
                        <a:latin typeface="Courier"/>
                        <a:cs typeface="Courier"/>
                      </a:endParaRPr>
                    </a:p>
                  </a:txBody>
                  <a:tcPr marL="0" marR="0" marT="0" marB="0"/>
                </a:tc>
                <a:tc>
                  <a:txBody>
                    <a:bodyPr/>
                    <a:lstStyle/>
                    <a:p>
                      <a:pPr marL="13970">
                        <a:lnSpc>
                          <a:spcPts val="1040"/>
                        </a:lnSpc>
                      </a:pPr>
                      <a:r>
                        <a:rPr sz="1000" spc="-15" dirty="0">
                          <a:latin typeface="Courier"/>
                          <a:cs typeface="Courier"/>
                        </a:rPr>
                        <a:t>355</a:t>
                      </a:r>
                      <a:endParaRPr sz="1000">
                        <a:latin typeface="Courier"/>
                        <a:cs typeface="Courier"/>
                      </a:endParaRPr>
                    </a:p>
                  </a:txBody>
                  <a:tcPr marL="0" marR="0" marT="0" marB="0"/>
                </a:tc>
                <a:tc>
                  <a:txBody>
                    <a:bodyPr/>
                    <a:lstStyle/>
                    <a:p>
                      <a:pPr marL="111760">
                        <a:lnSpc>
                          <a:spcPts val="1040"/>
                        </a:lnSpc>
                      </a:pPr>
                      <a:r>
                        <a:rPr sz="1000" spc="-15" dirty="0">
                          <a:latin typeface="Courier"/>
                          <a:cs typeface="Courier"/>
                        </a:rPr>
                        <a:t>groupVIII</a:t>
                      </a:r>
                      <a:endParaRPr sz="1000">
                        <a:latin typeface="Courier"/>
                        <a:cs typeface="Courier"/>
                      </a:endParaRPr>
                    </a:p>
                  </a:txBody>
                  <a:tcPr marL="0" marR="0" marT="0" marB="0"/>
                </a:tc>
                <a:tc>
                  <a:txBody>
                    <a:bodyPr/>
                    <a:lstStyle/>
                    <a:p>
                      <a:pPr marL="51435" algn="ctr">
                        <a:lnSpc>
                          <a:spcPts val="1040"/>
                        </a:lnSpc>
                      </a:pPr>
                      <a:r>
                        <a:rPr sz="1000" spc="-15" dirty="0">
                          <a:latin typeface="Courier"/>
                          <a:cs typeface="Courier"/>
                        </a:rPr>
                        <a:t>315</a:t>
                      </a:r>
                      <a:endParaRPr sz="1000">
                        <a:latin typeface="Courier"/>
                        <a:cs typeface="Courier"/>
                      </a:endParaRPr>
                    </a:p>
                  </a:txBody>
                  <a:tcPr marL="0" marR="0" marT="0" marB="0"/>
                </a:tc>
                <a:tc>
                  <a:txBody>
                    <a:bodyPr/>
                    <a:lstStyle/>
                    <a:p>
                      <a:pPr marL="74295">
                        <a:lnSpc>
                          <a:spcPts val="1040"/>
                        </a:lnSpc>
                      </a:pPr>
                      <a:r>
                        <a:rPr sz="1000" dirty="0">
                          <a:latin typeface="Courier"/>
                          <a:cs typeface="Courier"/>
                        </a:rPr>
                        <a:t>3</a:t>
                      </a:r>
                      <a:endParaRPr sz="1000">
                        <a:latin typeface="Courier"/>
                        <a:cs typeface="Courier"/>
                      </a:endParaRPr>
                    </a:p>
                  </a:txBody>
                  <a:tcPr marL="0" marR="0" marT="0" marB="0"/>
                </a:tc>
                <a:tc>
                  <a:txBody>
                    <a:bodyPr/>
                    <a:lstStyle/>
                    <a:p>
                      <a:pPr marL="111760">
                        <a:lnSpc>
                          <a:spcPts val="1040"/>
                        </a:lnSpc>
                      </a:pPr>
                      <a:r>
                        <a:rPr sz="1000" spc="-15" dirty="0">
                          <a:latin typeface="Courier"/>
                          <a:cs typeface="Courier"/>
                        </a:rPr>
                        <a:t>100M</a:t>
                      </a:r>
                      <a:endParaRPr sz="1000">
                        <a:latin typeface="Courier"/>
                        <a:cs typeface="Courier"/>
                      </a:endParaRPr>
                    </a:p>
                  </a:txBody>
                  <a:tcPr marL="0" marR="0" marT="0" marB="0"/>
                </a:tc>
                <a:tc>
                  <a:txBody>
                    <a:bodyPr/>
                    <a:lstStyle/>
                    <a:p>
                      <a:pPr marL="111760">
                        <a:lnSpc>
                          <a:spcPts val="1040"/>
                        </a:lnSpc>
                      </a:pPr>
                      <a:r>
                        <a:rPr sz="1000" dirty="0">
                          <a:latin typeface="Courier"/>
                          <a:cs typeface="Courier"/>
                        </a:rPr>
                        <a:t>=</a:t>
                      </a:r>
                      <a:endParaRPr sz="1000">
                        <a:latin typeface="Courier"/>
                        <a:cs typeface="Courier"/>
                      </a:endParaRPr>
                    </a:p>
                  </a:txBody>
                  <a:tcPr marL="0" marR="0" marT="0" marB="0"/>
                </a:tc>
                <a:tc>
                  <a:txBody>
                    <a:bodyPr/>
                    <a:lstStyle/>
                    <a:p>
                      <a:pPr marL="12065" algn="ctr">
                        <a:lnSpc>
                          <a:spcPts val="1040"/>
                        </a:lnSpc>
                      </a:pPr>
                      <a:r>
                        <a:rPr sz="1000" spc="-15" dirty="0">
                          <a:latin typeface="Courier"/>
                          <a:cs typeface="Courier"/>
                        </a:rPr>
                        <a:t>856</a:t>
                      </a:r>
                      <a:endParaRPr sz="1000">
                        <a:latin typeface="Courier"/>
                        <a:cs typeface="Courier"/>
                      </a:endParaRPr>
                    </a:p>
                  </a:txBody>
                  <a:tcPr marL="0" marR="0" marT="0" marB="0"/>
                </a:tc>
                <a:tc>
                  <a:txBody>
                    <a:bodyPr/>
                    <a:lstStyle/>
                    <a:p>
                      <a:pPr marL="98425">
                        <a:lnSpc>
                          <a:spcPts val="1040"/>
                        </a:lnSpc>
                      </a:pPr>
                      <a:r>
                        <a:rPr sz="1000" spc="-15" dirty="0">
                          <a:latin typeface="Courier"/>
                          <a:cs typeface="Courier"/>
                        </a:rPr>
                        <a:t>573</a:t>
                      </a:r>
                      <a:endParaRPr sz="1000">
                        <a:latin typeface="Courier"/>
                        <a:cs typeface="Courier"/>
                      </a:endParaRPr>
                    </a:p>
                  </a:txBody>
                  <a:tcPr marL="0" marR="0" marT="0" marB="0"/>
                </a:tc>
                <a:tc>
                  <a:txBody>
                    <a:bodyPr/>
                    <a:lstStyle/>
                    <a:p>
                      <a:pPr marL="116205">
                        <a:lnSpc>
                          <a:spcPts val="1040"/>
                        </a:lnSpc>
                      </a:pPr>
                      <a:r>
                        <a:rPr sz="1000" spc="-15" dirty="0">
                          <a:latin typeface="Courier"/>
                          <a:cs typeface="Courier"/>
                        </a:rPr>
                        <a:t>TAATGAAGCCA</a:t>
                      </a:r>
                      <a:r>
                        <a:rPr sz="1000" dirty="0">
                          <a:latin typeface="Courier"/>
                          <a:cs typeface="Courier"/>
                        </a:rPr>
                        <a:t>T</a:t>
                      </a:r>
                      <a:r>
                        <a:rPr sz="1000" spc="-465" dirty="0">
                          <a:latin typeface="Courier"/>
                          <a:cs typeface="Courier"/>
                        </a:rPr>
                        <a:t> </a:t>
                      </a:r>
                      <a:r>
                        <a:rPr sz="1000" spc="-15" dirty="0">
                          <a:latin typeface="Courier"/>
                          <a:cs typeface="Courier"/>
                        </a:rPr>
                        <a:t>@?DADDBD&gt;D&gt;B</a:t>
                      </a:r>
                      <a:endParaRPr sz="1000">
                        <a:latin typeface="Courier"/>
                        <a:cs typeface="Courier"/>
                      </a:endParaRPr>
                    </a:p>
                  </a:txBody>
                  <a:tcPr marL="0" marR="0" marT="0" marB="0"/>
                </a:tc>
                <a:extLst>
                  <a:ext uri="{0D108BD9-81ED-4DB2-BD59-A6C34878D82A}">
                    <a16:rowId xmlns:a16="http://schemas.microsoft.com/office/drawing/2014/main" val="10002"/>
                  </a:ext>
                </a:extLst>
              </a:tr>
              <a:tr h="144780">
                <a:tc>
                  <a:txBody>
                    <a:bodyPr/>
                    <a:lstStyle/>
                    <a:p>
                      <a:pPr marL="31750">
                        <a:lnSpc>
                          <a:spcPts val="994"/>
                        </a:lnSpc>
                      </a:pPr>
                      <a:r>
                        <a:rPr sz="1000" spc="-15" dirty="0">
                          <a:latin typeface="Courier"/>
                          <a:cs typeface="Courier"/>
                        </a:rPr>
                        <a:t>6_1104_8139_99999</a:t>
                      </a:r>
                      <a:endParaRPr sz="1000">
                        <a:latin typeface="Courier"/>
                        <a:cs typeface="Courier"/>
                      </a:endParaRPr>
                    </a:p>
                  </a:txBody>
                  <a:tcPr marL="0" marR="0" marT="0" marB="0"/>
                </a:tc>
                <a:tc>
                  <a:txBody>
                    <a:bodyPr/>
                    <a:lstStyle/>
                    <a:p>
                      <a:pPr marL="13970">
                        <a:lnSpc>
                          <a:spcPts val="994"/>
                        </a:lnSpc>
                      </a:pPr>
                      <a:r>
                        <a:rPr sz="1000" spc="-15" dirty="0">
                          <a:latin typeface="Courier"/>
                          <a:cs typeface="Courier"/>
                        </a:rPr>
                        <a:t>163</a:t>
                      </a:r>
                      <a:endParaRPr sz="1000">
                        <a:latin typeface="Courier"/>
                        <a:cs typeface="Courier"/>
                      </a:endParaRPr>
                    </a:p>
                  </a:txBody>
                  <a:tcPr marL="0" marR="0" marT="0" marB="0"/>
                </a:tc>
                <a:tc>
                  <a:txBody>
                    <a:bodyPr/>
                    <a:lstStyle/>
                    <a:p>
                      <a:pPr marL="111760">
                        <a:lnSpc>
                          <a:spcPts val="994"/>
                        </a:lnSpc>
                      </a:pPr>
                      <a:r>
                        <a:rPr sz="1000" spc="-15" dirty="0">
                          <a:latin typeface="Courier"/>
                          <a:cs typeface="Courier"/>
                        </a:rPr>
                        <a:t>groupVIII</a:t>
                      </a:r>
                      <a:endParaRPr sz="1000">
                        <a:latin typeface="Courier"/>
                        <a:cs typeface="Courier"/>
                      </a:endParaRPr>
                    </a:p>
                  </a:txBody>
                  <a:tcPr marL="0" marR="0" marT="0" marB="0"/>
                </a:tc>
                <a:tc>
                  <a:txBody>
                    <a:bodyPr/>
                    <a:lstStyle/>
                    <a:p>
                      <a:pPr marL="51435" algn="ctr">
                        <a:lnSpc>
                          <a:spcPts val="994"/>
                        </a:lnSpc>
                      </a:pPr>
                      <a:r>
                        <a:rPr sz="1000" spc="-15" dirty="0">
                          <a:latin typeface="Courier"/>
                          <a:cs typeface="Courier"/>
                        </a:rPr>
                        <a:t>316</a:t>
                      </a:r>
                      <a:endParaRPr sz="1000">
                        <a:latin typeface="Courier"/>
                        <a:cs typeface="Courier"/>
                      </a:endParaRPr>
                    </a:p>
                  </a:txBody>
                  <a:tcPr marL="0" marR="0" marT="0" marB="0"/>
                </a:tc>
                <a:tc>
                  <a:txBody>
                    <a:bodyPr/>
                    <a:lstStyle/>
                    <a:p>
                      <a:pPr marL="74295">
                        <a:lnSpc>
                          <a:spcPts val="994"/>
                        </a:lnSpc>
                      </a:pPr>
                      <a:r>
                        <a:rPr sz="1000" spc="-15" dirty="0">
                          <a:latin typeface="Courier"/>
                          <a:cs typeface="Courier"/>
                        </a:rPr>
                        <a:t>14</a:t>
                      </a:r>
                      <a:endParaRPr sz="1000">
                        <a:latin typeface="Courier"/>
                        <a:cs typeface="Courier"/>
                      </a:endParaRPr>
                    </a:p>
                  </a:txBody>
                  <a:tcPr marL="0" marR="0" marT="0" marB="0"/>
                </a:tc>
                <a:tc>
                  <a:txBody>
                    <a:bodyPr/>
                    <a:lstStyle/>
                    <a:p>
                      <a:pPr marL="111760">
                        <a:lnSpc>
                          <a:spcPts val="994"/>
                        </a:lnSpc>
                      </a:pPr>
                      <a:r>
                        <a:rPr sz="1000" spc="-15" dirty="0">
                          <a:latin typeface="Courier"/>
                          <a:cs typeface="Courier"/>
                        </a:rPr>
                        <a:t>100M</a:t>
                      </a:r>
                      <a:endParaRPr sz="1000">
                        <a:latin typeface="Courier"/>
                        <a:cs typeface="Courier"/>
                      </a:endParaRPr>
                    </a:p>
                  </a:txBody>
                  <a:tcPr marL="0" marR="0" marT="0" marB="0"/>
                </a:tc>
                <a:tc>
                  <a:txBody>
                    <a:bodyPr/>
                    <a:lstStyle/>
                    <a:p>
                      <a:pPr marL="111760">
                        <a:lnSpc>
                          <a:spcPts val="994"/>
                        </a:lnSpc>
                      </a:pPr>
                      <a:r>
                        <a:rPr sz="1000" dirty="0">
                          <a:latin typeface="Courier"/>
                          <a:cs typeface="Courier"/>
                        </a:rPr>
                        <a:t>=</a:t>
                      </a:r>
                      <a:endParaRPr sz="1000">
                        <a:latin typeface="Courier"/>
                        <a:cs typeface="Courier"/>
                      </a:endParaRPr>
                    </a:p>
                  </a:txBody>
                  <a:tcPr marL="0" marR="0" marT="0" marB="0"/>
                </a:tc>
                <a:tc>
                  <a:txBody>
                    <a:bodyPr/>
                    <a:lstStyle/>
                    <a:p>
                      <a:pPr marL="12065" algn="ctr">
                        <a:lnSpc>
                          <a:spcPts val="994"/>
                        </a:lnSpc>
                      </a:pPr>
                      <a:r>
                        <a:rPr sz="1000" spc="-15" dirty="0">
                          <a:latin typeface="Courier"/>
                          <a:cs typeface="Courier"/>
                        </a:rPr>
                        <a:t>818</a:t>
                      </a:r>
                      <a:endParaRPr sz="1000">
                        <a:latin typeface="Courier"/>
                        <a:cs typeface="Courier"/>
                      </a:endParaRPr>
                    </a:p>
                  </a:txBody>
                  <a:tcPr marL="0" marR="0" marT="0" marB="0"/>
                </a:tc>
                <a:tc>
                  <a:txBody>
                    <a:bodyPr/>
                    <a:lstStyle/>
                    <a:p>
                      <a:pPr marL="98425">
                        <a:lnSpc>
                          <a:spcPts val="994"/>
                        </a:lnSpc>
                      </a:pPr>
                      <a:r>
                        <a:rPr sz="1000" spc="-15" dirty="0">
                          <a:latin typeface="Courier"/>
                          <a:cs typeface="Courier"/>
                        </a:rPr>
                        <a:t>602</a:t>
                      </a:r>
                      <a:endParaRPr sz="1000">
                        <a:latin typeface="Courier"/>
                        <a:cs typeface="Courier"/>
                      </a:endParaRPr>
                    </a:p>
                  </a:txBody>
                  <a:tcPr marL="0" marR="0" marT="0" marB="0"/>
                </a:tc>
                <a:tc>
                  <a:txBody>
                    <a:bodyPr/>
                    <a:lstStyle/>
                    <a:p>
                      <a:pPr marL="116205">
                        <a:lnSpc>
                          <a:spcPts val="994"/>
                        </a:lnSpc>
                      </a:pPr>
                      <a:r>
                        <a:rPr sz="1000" spc="-15" dirty="0">
                          <a:latin typeface="Courier"/>
                          <a:cs typeface="Courier"/>
                        </a:rPr>
                        <a:t>AATGAAGCCAT</a:t>
                      </a:r>
                      <a:r>
                        <a:rPr sz="1000" dirty="0">
                          <a:latin typeface="Courier"/>
                          <a:cs typeface="Courier"/>
                        </a:rPr>
                        <a:t>T</a:t>
                      </a:r>
                      <a:r>
                        <a:rPr sz="1000" spc="-465" dirty="0">
                          <a:latin typeface="Courier"/>
                          <a:cs typeface="Courier"/>
                        </a:rPr>
                        <a:t> </a:t>
                      </a:r>
                      <a:r>
                        <a:rPr sz="1000" spc="-15" dirty="0">
                          <a:latin typeface="Courier"/>
                          <a:cs typeface="Courier"/>
                        </a:rPr>
                        <a:t>@@FFFFFGHGHH</a:t>
                      </a:r>
                      <a:endParaRPr sz="1000">
                        <a:latin typeface="Courier"/>
                        <a:cs typeface="Courier"/>
                      </a:endParaRPr>
                    </a:p>
                  </a:txBody>
                  <a:tcPr marL="0" marR="0" marT="0" marB="0"/>
                </a:tc>
                <a:extLst>
                  <a:ext uri="{0D108BD9-81ED-4DB2-BD59-A6C34878D82A}">
                    <a16:rowId xmlns:a16="http://schemas.microsoft.com/office/drawing/2014/main" val="10003"/>
                  </a:ext>
                </a:extLst>
              </a:tr>
              <a:tr h="152400">
                <a:tc>
                  <a:txBody>
                    <a:bodyPr/>
                    <a:lstStyle/>
                    <a:p>
                      <a:pPr marL="31750">
                        <a:lnSpc>
                          <a:spcPts val="1055"/>
                        </a:lnSpc>
                      </a:pPr>
                      <a:r>
                        <a:rPr sz="1000" spc="-15" dirty="0">
                          <a:latin typeface="Courier"/>
                          <a:cs typeface="Courier"/>
                        </a:rPr>
                        <a:t>6_1304_4167_91751</a:t>
                      </a:r>
                      <a:endParaRPr sz="1000">
                        <a:latin typeface="Courier"/>
                        <a:cs typeface="Courier"/>
                      </a:endParaRPr>
                    </a:p>
                  </a:txBody>
                  <a:tcPr marL="0" marR="0" marT="0" marB="0"/>
                </a:tc>
                <a:tc>
                  <a:txBody>
                    <a:bodyPr/>
                    <a:lstStyle/>
                    <a:p>
                      <a:pPr marL="13970">
                        <a:lnSpc>
                          <a:spcPts val="1055"/>
                        </a:lnSpc>
                      </a:pPr>
                      <a:r>
                        <a:rPr sz="1000" spc="-15" dirty="0">
                          <a:latin typeface="Courier"/>
                          <a:cs typeface="Courier"/>
                        </a:rPr>
                        <a:t>163</a:t>
                      </a:r>
                      <a:endParaRPr sz="1000">
                        <a:latin typeface="Courier"/>
                        <a:cs typeface="Courier"/>
                      </a:endParaRPr>
                    </a:p>
                  </a:txBody>
                  <a:tcPr marL="0" marR="0" marT="0" marB="0"/>
                </a:tc>
                <a:tc>
                  <a:txBody>
                    <a:bodyPr/>
                    <a:lstStyle/>
                    <a:p>
                      <a:pPr marL="111760">
                        <a:lnSpc>
                          <a:spcPts val="1055"/>
                        </a:lnSpc>
                      </a:pPr>
                      <a:r>
                        <a:rPr sz="1000" spc="-15" dirty="0">
                          <a:latin typeface="Courier"/>
                          <a:cs typeface="Courier"/>
                        </a:rPr>
                        <a:t>groupVIII</a:t>
                      </a:r>
                      <a:endParaRPr sz="1000">
                        <a:latin typeface="Courier"/>
                        <a:cs typeface="Courier"/>
                      </a:endParaRPr>
                    </a:p>
                  </a:txBody>
                  <a:tcPr marL="0" marR="0" marT="0" marB="0"/>
                </a:tc>
                <a:tc>
                  <a:txBody>
                    <a:bodyPr/>
                    <a:lstStyle/>
                    <a:p>
                      <a:pPr marL="51435" algn="ctr">
                        <a:lnSpc>
                          <a:spcPts val="1055"/>
                        </a:lnSpc>
                      </a:pPr>
                      <a:r>
                        <a:rPr sz="1000" spc="-15" dirty="0">
                          <a:latin typeface="Courier"/>
                          <a:cs typeface="Courier"/>
                        </a:rPr>
                        <a:t>322</a:t>
                      </a:r>
                      <a:endParaRPr sz="1000">
                        <a:latin typeface="Courier"/>
                        <a:cs typeface="Courier"/>
                      </a:endParaRPr>
                    </a:p>
                  </a:txBody>
                  <a:tcPr marL="0" marR="0" marT="0" marB="0"/>
                </a:tc>
                <a:tc>
                  <a:txBody>
                    <a:bodyPr/>
                    <a:lstStyle/>
                    <a:p>
                      <a:pPr marL="74295">
                        <a:lnSpc>
                          <a:spcPts val="1055"/>
                        </a:lnSpc>
                      </a:pPr>
                      <a:r>
                        <a:rPr sz="1000" dirty="0">
                          <a:latin typeface="Courier"/>
                          <a:cs typeface="Courier"/>
                        </a:rPr>
                        <a:t>5</a:t>
                      </a:r>
                      <a:endParaRPr sz="1000">
                        <a:latin typeface="Courier"/>
                        <a:cs typeface="Courier"/>
                      </a:endParaRPr>
                    </a:p>
                  </a:txBody>
                  <a:tcPr marL="0" marR="0" marT="0" marB="0"/>
                </a:tc>
                <a:tc>
                  <a:txBody>
                    <a:bodyPr/>
                    <a:lstStyle/>
                    <a:p>
                      <a:pPr marL="111760">
                        <a:lnSpc>
                          <a:spcPts val="1055"/>
                        </a:lnSpc>
                      </a:pPr>
                      <a:r>
                        <a:rPr sz="1000" spc="-15" dirty="0">
                          <a:latin typeface="Courier"/>
                          <a:cs typeface="Courier"/>
                        </a:rPr>
                        <a:t>52M3I29M</a:t>
                      </a:r>
                      <a:endParaRPr sz="1000">
                        <a:latin typeface="Courier"/>
                        <a:cs typeface="Courier"/>
                      </a:endParaRPr>
                    </a:p>
                  </a:txBody>
                  <a:tcPr marL="0" marR="0" marT="0" marB="0"/>
                </a:tc>
                <a:tc>
                  <a:txBody>
                    <a:bodyPr/>
                    <a:lstStyle/>
                    <a:p>
                      <a:pPr marL="111760">
                        <a:lnSpc>
                          <a:spcPts val="1055"/>
                        </a:lnSpc>
                      </a:pPr>
                      <a:r>
                        <a:rPr sz="1000" dirty="0">
                          <a:latin typeface="Courier"/>
                          <a:cs typeface="Courier"/>
                        </a:rPr>
                        <a:t>=</a:t>
                      </a:r>
                      <a:endParaRPr sz="1000">
                        <a:latin typeface="Courier"/>
                        <a:cs typeface="Courier"/>
                      </a:endParaRPr>
                    </a:p>
                  </a:txBody>
                  <a:tcPr marL="0" marR="0" marT="0" marB="0"/>
                </a:tc>
                <a:tc>
                  <a:txBody>
                    <a:bodyPr/>
                    <a:lstStyle/>
                    <a:p>
                      <a:pPr marL="12065" algn="ctr">
                        <a:lnSpc>
                          <a:spcPts val="1055"/>
                        </a:lnSpc>
                      </a:pPr>
                      <a:r>
                        <a:rPr sz="1000" spc="-15" dirty="0">
                          <a:latin typeface="Courier"/>
                          <a:cs typeface="Courier"/>
                        </a:rPr>
                        <a:t>812</a:t>
                      </a:r>
                      <a:endParaRPr sz="1000">
                        <a:latin typeface="Courier"/>
                        <a:cs typeface="Courier"/>
                      </a:endParaRPr>
                    </a:p>
                  </a:txBody>
                  <a:tcPr marL="0" marR="0" marT="0" marB="0"/>
                </a:tc>
                <a:tc>
                  <a:txBody>
                    <a:bodyPr/>
                    <a:lstStyle/>
                    <a:p>
                      <a:pPr marL="98425">
                        <a:lnSpc>
                          <a:spcPts val="1055"/>
                        </a:lnSpc>
                      </a:pPr>
                      <a:r>
                        <a:rPr sz="1000" spc="-15" dirty="0">
                          <a:latin typeface="Courier"/>
                          <a:cs typeface="Courier"/>
                        </a:rPr>
                        <a:t>573</a:t>
                      </a:r>
                      <a:endParaRPr sz="1000">
                        <a:latin typeface="Courier"/>
                        <a:cs typeface="Courier"/>
                      </a:endParaRPr>
                    </a:p>
                  </a:txBody>
                  <a:tcPr marL="0" marR="0" marT="0" marB="0"/>
                </a:tc>
                <a:tc>
                  <a:txBody>
                    <a:bodyPr/>
                    <a:lstStyle/>
                    <a:p>
                      <a:pPr marL="116205">
                        <a:lnSpc>
                          <a:spcPts val="1055"/>
                        </a:lnSpc>
                      </a:pPr>
                      <a:r>
                        <a:rPr sz="1000" spc="-15" dirty="0">
                          <a:latin typeface="Courier"/>
                          <a:cs typeface="Courier"/>
                        </a:rPr>
                        <a:t>GCCATTTTTAC</a:t>
                      </a:r>
                      <a:r>
                        <a:rPr sz="1000" spc="60" dirty="0">
                          <a:latin typeface="Courier"/>
                          <a:cs typeface="Courier"/>
                        </a:rPr>
                        <a:t> </a:t>
                      </a:r>
                      <a:r>
                        <a:rPr sz="1000" spc="-15" dirty="0">
                          <a:latin typeface="Courier"/>
                          <a:cs typeface="Courier"/>
                        </a:rPr>
                        <a:t>&lt;&lt;BDBDEHHDF</a:t>
                      </a:r>
                      <a:endParaRPr sz="1000">
                        <a:latin typeface="Courier"/>
                        <a:cs typeface="Courier"/>
                      </a:endParaRPr>
                    </a:p>
                  </a:txBody>
                  <a:tcPr marL="0" marR="0" marT="0" marB="0"/>
                </a:tc>
                <a:extLst>
                  <a:ext uri="{0D108BD9-81ED-4DB2-BD59-A6C34878D82A}">
                    <a16:rowId xmlns:a16="http://schemas.microsoft.com/office/drawing/2014/main" val="10004"/>
                  </a:ext>
                </a:extLst>
              </a:tr>
              <a:tr h="139065">
                <a:tc>
                  <a:txBody>
                    <a:bodyPr/>
                    <a:lstStyle/>
                    <a:p>
                      <a:pPr marL="31750">
                        <a:lnSpc>
                          <a:spcPts val="1000"/>
                        </a:lnSpc>
                      </a:pPr>
                      <a:r>
                        <a:rPr sz="1000" spc="-15" dirty="0">
                          <a:latin typeface="Courier"/>
                          <a:cs typeface="Courier"/>
                        </a:rPr>
                        <a:t>6_2301_14383_16382</a:t>
                      </a:r>
                      <a:endParaRPr sz="1000">
                        <a:latin typeface="Courier"/>
                        <a:cs typeface="Courier"/>
                      </a:endParaRPr>
                    </a:p>
                  </a:txBody>
                  <a:tcPr marL="0" marR="0" marT="0" marB="0"/>
                </a:tc>
                <a:tc>
                  <a:txBody>
                    <a:bodyPr/>
                    <a:lstStyle/>
                    <a:p>
                      <a:pPr marL="13970">
                        <a:lnSpc>
                          <a:spcPts val="1000"/>
                        </a:lnSpc>
                      </a:pPr>
                      <a:r>
                        <a:rPr sz="1000" spc="-15" dirty="0">
                          <a:latin typeface="Courier"/>
                          <a:cs typeface="Courier"/>
                        </a:rPr>
                        <a:t>163</a:t>
                      </a:r>
                      <a:endParaRPr sz="1000">
                        <a:latin typeface="Courier"/>
                        <a:cs typeface="Courier"/>
                      </a:endParaRPr>
                    </a:p>
                  </a:txBody>
                  <a:tcPr marL="0" marR="0" marT="0" marB="0"/>
                </a:tc>
                <a:tc>
                  <a:txBody>
                    <a:bodyPr/>
                    <a:lstStyle/>
                    <a:p>
                      <a:pPr marL="111760">
                        <a:lnSpc>
                          <a:spcPts val="1000"/>
                        </a:lnSpc>
                      </a:pPr>
                      <a:r>
                        <a:rPr sz="1000" spc="-15" dirty="0">
                          <a:latin typeface="Courier"/>
                          <a:cs typeface="Courier"/>
                        </a:rPr>
                        <a:t>groupVIII</a:t>
                      </a:r>
                      <a:endParaRPr sz="1000">
                        <a:latin typeface="Courier"/>
                        <a:cs typeface="Courier"/>
                      </a:endParaRPr>
                    </a:p>
                  </a:txBody>
                  <a:tcPr marL="0" marR="0" marT="0" marB="0"/>
                </a:tc>
                <a:tc>
                  <a:txBody>
                    <a:bodyPr/>
                    <a:lstStyle/>
                    <a:p>
                      <a:pPr marL="51435" algn="ctr">
                        <a:lnSpc>
                          <a:spcPts val="1000"/>
                        </a:lnSpc>
                      </a:pPr>
                      <a:r>
                        <a:rPr sz="1000" spc="-15" dirty="0">
                          <a:latin typeface="Courier"/>
                          <a:cs typeface="Courier"/>
                        </a:rPr>
                        <a:t>323</a:t>
                      </a:r>
                      <a:endParaRPr sz="1000">
                        <a:latin typeface="Courier"/>
                        <a:cs typeface="Courier"/>
                      </a:endParaRPr>
                    </a:p>
                  </a:txBody>
                  <a:tcPr marL="0" marR="0" marT="0" marB="0"/>
                </a:tc>
                <a:tc>
                  <a:txBody>
                    <a:bodyPr/>
                    <a:lstStyle/>
                    <a:p>
                      <a:pPr marL="74295">
                        <a:lnSpc>
                          <a:spcPts val="1000"/>
                        </a:lnSpc>
                      </a:pPr>
                      <a:r>
                        <a:rPr sz="1000" spc="-15" dirty="0">
                          <a:latin typeface="Courier"/>
                          <a:cs typeface="Courier"/>
                        </a:rPr>
                        <a:t>40</a:t>
                      </a:r>
                      <a:endParaRPr sz="1000">
                        <a:latin typeface="Courier"/>
                        <a:cs typeface="Courier"/>
                      </a:endParaRPr>
                    </a:p>
                  </a:txBody>
                  <a:tcPr marL="0" marR="0" marT="0" marB="0"/>
                </a:tc>
                <a:tc>
                  <a:txBody>
                    <a:bodyPr/>
                    <a:lstStyle/>
                    <a:p>
                      <a:pPr marL="111760">
                        <a:lnSpc>
                          <a:spcPts val="1000"/>
                        </a:lnSpc>
                      </a:pPr>
                      <a:r>
                        <a:rPr sz="1000" spc="-15" dirty="0">
                          <a:latin typeface="Courier"/>
                          <a:cs typeface="Courier"/>
                        </a:rPr>
                        <a:t>51M3I46M</a:t>
                      </a:r>
                      <a:endParaRPr sz="1000">
                        <a:latin typeface="Courier"/>
                        <a:cs typeface="Courier"/>
                      </a:endParaRPr>
                    </a:p>
                  </a:txBody>
                  <a:tcPr marL="0" marR="0" marT="0" marB="0"/>
                </a:tc>
                <a:tc>
                  <a:txBody>
                    <a:bodyPr/>
                    <a:lstStyle/>
                    <a:p>
                      <a:pPr marL="111760">
                        <a:lnSpc>
                          <a:spcPts val="1000"/>
                        </a:lnSpc>
                      </a:pPr>
                      <a:r>
                        <a:rPr sz="1000" dirty="0">
                          <a:latin typeface="Courier"/>
                          <a:cs typeface="Courier"/>
                        </a:rPr>
                        <a:t>=</a:t>
                      </a:r>
                      <a:endParaRPr sz="1000">
                        <a:latin typeface="Courier"/>
                        <a:cs typeface="Courier"/>
                      </a:endParaRPr>
                    </a:p>
                  </a:txBody>
                  <a:tcPr marL="0" marR="0" marT="0" marB="0"/>
                </a:tc>
                <a:tc>
                  <a:txBody>
                    <a:bodyPr/>
                    <a:lstStyle/>
                    <a:p>
                      <a:pPr marL="12065" algn="ctr">
                        <a:lnSpc>
                          <a:spcPts val="1000"/>
                        </a:lnSpc>
                      </a:pPr>
                      <a:r>
                        <a:rPr sz="1000" spc="-15" dirty="0">
                          <a:latin typeface="Courier"/>
                          <a:cs typeface="Courier"/>
                        </a:rPr>
                        <a:t>809</a:t>
                      </a:r>
                      <a:endParaRPr sz="1000">
                        <a:latin typeface="Courier"/>
                        <a:cs typeface="Courier"/>
                      </a:endParaRPr>
                    </a:p>
                  </a:txBody>
                  <a:tcPr marL="0" marR="0" marT="0" marB="0"/>
                </a:tc>
                <a:tc>
                  <a:txBody>
                    <a:bodyPr/>
                    <a:lstStyle/>
                    <a:p>
                      <a:pPr marL="98425">
                        <a:lnSpc>
                          <a:spcPts val="1000"/>
                        </a:lnSpc>
                      </a:pPr>
                      <a:r>
                        <a:rPr sz="1000" spc="-15" dirty="0">
                          <a:latin typeface="Courier"/>
                          <a:cs typeface="Courier"/>
                        </a:rPr>
                        <a:t>589</a:t>
                      </a:r>
                      <a:endParaRPr sz="1000">
                        <a:latin typeface="Courier"/>
                        <a:cs typeface="Courier"/>
                      </a:endParaRPr>
                    </a:p>
                  </a:txBody>
                  <a:tcPr marL="0" marR="0" marT="0" marB="0"/>
                </a:tc>
                <a:tc>
                  <a:txBody>
                    <a:bodyPr/>
                    <a:lstStyle/>
                    <a:p>
                      <a:pPr marL="116205">
                        <a:lnSpc>
                          <a:spcPts val="1000"/>
                        </a:lnSpc>
                      </a:pPr>
                      <a:r>
                        <a:rPr sz="1000" spc="-15" dirty="0">
                          <a:latin typeface="Courier"/>
                          <a:cs typeface="Courier"/>
                        </a:rPr>
                        <a:t>CCATTTTTACT</a:t>
                      </a:r>
                      <a:r>
                        <a:rPr sz="1000" spc="60" dirty="0">
                          <a:latin typeface="Courier"/>
                          <a:cs typeface="Courier"/>
                        </a:rPr>
                        <a:t> </a:t>
                      </a:r>
                      <a:r>
                        <a:rPr sz="1000" spc="-15" dirty="0">
                          <a:latin typeface="Courier"/>
                          <a:cs typeface="Courier"/>
                        </a:rPr>
                        <a:t>CCFFFFFHHHH</a:t>
                      </a:r>
                      <a:endParaRPr sz="1000">
                        <a:latin typeface="Courier"/>
                        <a:cs typeface="Courier"/>
                      </a:endParaRPr>
                    </a:p>
                  </a:txBody>
                  <a:tcPr marL="0" marR="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144826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8945" y="0"/>
            <a:ext cx="5188585" cy="695960"/>
          </a:xfrm>
          <a:prstGeom prst="rect">
            <a:avLst/>
          </a:prstGeom>
        </p:spPr>
        <p:txBody>
          <a:bodyPr vert="horz" wrap="square" lIns="0" tIns="12700" rIns="0" bIns="0" rtlCol="0">
            <a:spAutoFit/>
          </a:bodyPr>
          <a:lstStyle/>
          <a:p>
            <a:pPr marL="12700">
              <a:lnSpc>
                <a:spcPct val="100000"/>
              </a:lnSpc>
              <a:spcBef>
                <a:spcPts val="100"/>
              </a:spcBef>
            </a:pPr>
            <a:r>
              <a:rPr spc="-60" dirty="0"/>
              <a:t>SAM</a:t>
            </a:r>
            <a:r>
              <a:rPr spc="-35" dirty="0"/>
              <a:t> alignment</a:t>
            </a:r>
            <a:r>
              <a:rPr spc="-25" dirty="0"/>
              <a:t> </a:t>
            </a:r>
            <a:r>
              <a:rPr spc="-20" dirty="0"/>
              <a:t>section</a:t>
            </a:r>
          </a:p>
        </p:txBody>
      </p:sp>
      <p:pic>
        <p:nvPicPr>
          <p:cNvPr id="3" name="object 3"/>
          <p:cNvPicPr/>
          <p:nvPr/>
        </p:nvPicPr>
        <p:blipFill>
          <a:blip r:embed="rId2" cstate="print"/>
          <a:stretch>
            <a:fillRect/>
          </a:stretch>
        </p:blipFill>
        <p:spPr>
          <a:xfrm>
            <a:off x="677113" y="3495625"/>
            <a:ext cx="7639054" cy="2483311"/>
          </a:xfrm>
          <a:prstGeom prst="rect">
            <a:avLst/>
          </a:prstGeom>
        </p:spPr>
      </p:pic>
      <p:graphicFrame>
        <p:nvGraphicFramePr>
          <p:cNvPr id="4" name="object 4"/>
          <p:cNvGraphicFramePr>
            <a:graphicFrameLocks noGrp="1"/>
          </p:cNvGraphicFramePr>
          <p:nvPr/>
        </p:nvGraphicFramePr>
        <p:xfrm>
          <a:off x="490636" y="1952509"/>
          <a:ext cx="7356472" cy="875030"/>
        </p:xfrm>
        <a:graphic>
          <a:graphicData uri="http://schemas.openxmlformats.org/drawingml/2006/table">
            <a:tbl>
              <a:tblPr firstRow="1" bandRow="1">
                <a:tableStyleId>{2D5ABB26-0587-4C30-8999-92F81FD0307C}</a:tableStyleId>
              </a:tblPr>
              <a:tblGrid>
                <a:gridCol w="1388745">
                  <a:extLst>
                    <a:ext uri="{9D8B030D-6E8A-4147-A177-3AD203B41FA5}">
                      <a16:colId xmlns:a16="http://schemas.microsoft.com/office/drawing/2014/main" val="20000"/>
                    </a:ext>
                  </a:extLst>
                </a:gridCol>
                <a:gridCol w="349885">
                  <a:extLst>
                    <a:ext uri="{9D8B030D-6E8A-4147-A177-3AD203B41FA5}">
                      <a16:colId xmlns:a16="http://schemas.microsoft.com/office/drawing/2014/main" val="20001"/>
                    </a:ext>
                  </a:extLst>
                </a:gridCol>
                <a:gridCol w="909319">
                  <a:extLst>
                    <a:ext uri="{9D8B030D-6E8A-4147-A177-3AD203B41FA5}">
                      <a16:colId xmlns:a16="http://schemas.microsoft.com/office/drawing/2014/main" val="20002"/>
                    </a:ext>
                  </a:extLst>
                </a:gridCol>
                <a:gridCol w="424180">
                  <a:extLst>
                    <a:ext uri="{9D8B030D-6E8A-4147-A177-3AD203B41FA5}">
                      <a16:colId xmlns:a16="http://schemas.microsoft.com/office/drawing/2014/main" val="20003"/>
                    </a:ext>
                  </a:extLst>
                </a:gridCol>
                <a:gridCol w="335280">
                  <a:extLst>
                    <a:ext uri="{9D8B030D-6E8A-4147-A177-3AD203B41FA5}">
                      <a16:colId xmlns:a16="http://schemas.microsoft.com/office/drawing/2014/main" val="20004"/>
                    </a:ext>
                  </a:extLst>
                </a:gridCol>
                <a:gridCol w="820419">
                  <a:extLst>
                    <a:ext uri="{9D8B030D-6E8A-4147-A177-3AD203B41FA5}">
                      <a16:colId xmlns:a16="http://schemas.microsoft.com/office/drawing/2014/main" val="20005"/>
                    </a:ext>
                  </a:extLst>
                </a:gridCol>
                <a:gridCol w="299085">
                  <a:extLst>
                    <a:ext uri="{9D8B030D-6E8A-4147-A177-3AD203B41FA5}">
                      <a16:colId xmlns:a16="http://schemas.microsoft.com/office/drawing/2014/main" val="20006"/>
                    </a:ext>
                  </a:extLst>
                </a:gridCol>
                <a:gridCol w="433070">
                  <a:extLst>
                    <a:ext uri="{9D8B030D-6E8A-4147-A177-3AD203B41FA5}">
                      <a16:colId xmlns:a16="http://schemas.microsoft.com/office/drawing/2014/main" val="20007"/>
                    </a:ext>
                  </a:extLst>
                </a:gridCol>
                <a:gridCol w="438785">
                  <a:extLst>
                    <a:ext uri="{9D8B030D-6E8A-4147-A177-3AD203B41FA5}">
                      <a16:colId xmlns:a16="http://schemas.microsoft.com/office/drawing/2014/main" val="20008"/>
                    </a:ext>
                  </a:extLst>
                </a:gridCol>
                <a:gridCol w="1957704">
                  <a:extLst>
                    <a:ext uri="{9D8B030D-6E8A-4147-A177-3AD203B41FA5}">
                      <a16:colId xmlns:a16="http://schemas.microsoft.com/office/drawing/2014/main" val="20009"/>
                    </a:ext>
                  </a:extLst>
                </a:gridCol>
              </a:tblGrid>
              <a:tr h="139065">
                <a:tc>
                  <a:txBody>
                    <a:bodyPr/>
                    <a:lstStyle/>
                    <a:p>
                      <a:pPr marL="31750">
                        <a:lnSpc>
                          <a:spcPts val="955"/>
                        </a:lnSpc>
                      </a:pPr>
                      <a:r>
                        <a:rPr sz="1000" spc="-15" dirty="0">
                          <a:latin typeface="Courier"/>
                          <a:cs typeface="Courier"/>
                        </a:rPr>
                        <a:t>6_1303_10584_85775</a:t>
                      </a:r>
                      <a:endParaRPr sz="1000">
                        <a:latin typeface="Courier"/>
                        <a:cs typeface="Courier"/>
                      </a:endParaRPr>
                    </a:p>
                  </a:txBody>
                  <a:tcPr marL="0" marR="0" marT="0" marB="0"/>
                </a:tc>
                <a:tc>
                  <a:txBody>
                    <a:bodyPr/>
                    <a:lstStyle/>
                    <a:p>
                      <a:pPr marL="13970">
                        <a:lnSpc>
                          <a:spcPts val="955"/>
                        </a:lnSpc>
                      </a:pPr>
                      <a:r>
                        <a:rPr sz="1000" spc="-15" dirty="0">
                          <a:latin typeface="Courier"/>
                          <a:cs typeface="Courier"/>
                        </a:rPr>
                        <a:t>99</a:t>
                      </a:r>
                      <a:endParaRPr sz="1000">
                        <a:latin typeface="Courier"/>
                        <a:cs typeface="Courier"/>
                      </a:endParaRPr>
                    </a:p>
                  </a:txBody>
                  <a:tcPr marL="0" marR="0" marT="0" marB="0"/>
                </a:tc>
                <a:tc>
                  <a:txBody>
                    <a:bodyPr/>
                    <a:lstStyle/>
                    <a:p>
                      <a:pPr marL="111760">
                        <a:lnSpc>
                          <a:spcPts val="955"/>
                        </a:lnSpc>
                      </a:pPr>
                      <a:r>
                        <a:rPr sz="1000" spc="-15" dirty="0">
                          <a:latin typeface="Courier"/>
                          <a:cs typeface="Courier"/>
                        </a:rPr>
                        <a:t>groupVIII</a:t>
                      </a:r>
                      <a:endParaRPr sz="1000">
                        <a:latin typeface="Courier"/>
                        <a:cs typeface="Courier"/>
                      </a:endParaRPr>
                    </a:p>
                  </a:txBody>
                  <a:tcPr marL="0" marR="0" marT="0" marB="0"/>
                </a:tc>
                <a:tc>
                  <a:txBody>
                    <a:bodyPr/>
                    <a:lstStyle/>
                    <a:p>
                      <a:pPr marR="66675" algn="r">
                        <a:lnSpc>
                          <a:spcPts val="955"/>
                        </a:lnSpc>
                      </a:pPr>
                      <a:r>
                        <a:rPr sz="1000" spc="-15" dirty="0">
                          <a:latin typeface="Courier"/>
                          <a:cs typeface="Courier"/>
                        </a:rPr>
                        <a:t>311</a:t>
                      </a:r>
                      <a:endParaRPr sz="1000">
                        <a:latin typeface="Courier"/>
                        <a:cs typeface="Courier"/>
                      </a:endParaRPr>
                    </a:p>
                  </a:txBody>
                  <a:tcPr marL="0" marR="0" marT="0" marB="0"/>
                </a:tc>
                <a:tc>
                  <a:txBody>
                    <a:bodyPr/>
                    <a:lstStyle/>
                    <a:p>
                      <a:pPr marL="74295">
                        <a:lnSpc>
                          <a:spcPts val="955"/>
                        </a:lnSpc>
                      </a:pPr>
                      <a:r>
                        <a:rPr sz="1000" dirty="0">
                          <a:latin typeface="Courier"/>
                          <a:cs typeface="Courier"/>
                        </a:rPr>
                        <a:t>3</a:t>
                      </a:r>
                      <a:endParaRPr sz="1000">
                        <a:latin typeface="Courier"/>
                        <a:cs typeface="Courier"/>
                      </a:endParaRPr>
                    </a:p>
                  </a:txBody>
                  <a:tcPr marL="0" marR="0" marT="0" marB="0"/>
                </a:tc>
                <a:tc>
                  <a:txBody>
                    <a:bodyPr/>
                    <a:lstStyle/>
                    <a:p>
                      <a:pPr marL="111760">
                        <a:lnSpc>
                          <a:spcPts val="955"/>
                        </a:lnSpc>
                      </a:pPr>
                      <a:r>
                        <a:rPr sz="1000" spc="-15" dirty="0">
                          <a:latin typeface="Courier"/>
                          <a:cs typeface="Courier"/>
                        </a:rPr>
                        <a:t>63M3I34M</a:t>
                      </a:r>
                      <a:endParaRPr sz="1000">
                        <a:latin typeface="Courier"/>
                        <a:cs typeface="Courier"/>
                      </a:endParaRPr>
                    </a:p>
                  </a:txBody>
                  <a:tcPr marL="0" marR="0" marT="0" marB="0"/>
                </a:tc>
                <a:tc>
                  <a:txBody>
                    <a:bodyPr/>
                    <a:lstStyle/>
                    <a:p>
                      <a:pPr marL="635" algn="ctr">
                        <a:lnSpc>
                          <a:spcPts val="955"/>
                        </a:lnSpc>
                      </a:pPr>
                      <a:r>
                        <a:rPr sz="1000" dirty="0">
                          <a:latin typeface="Courier"/>
                          <a:cs typeface="Courier"/>
                        </a:rPr>
                        <a:t>=</a:t>
                      </a:r>
                      <a:endParaRPr sz="1000">
                        <a:latin typeface="Courier"/>
                        <a:cs typeface="Courier"/>
                      </a:endParaRPr>
                    </a:p>
                  </a:txBody>
                  <a:tcPr marL="0" marR="0" marT="0" marB="0"/>
                </a:tc>
                <a:tc>
                  <a:txBody>
                    <a:bodyPr/>
                    <a:lstStyle/>
                    <a:p>
                      <a:pPr marL="12065" algn="ctr">
                        <a:lnSpc>
                          <a:spcPts val="955"/>
                        </a:lnSpc>
                      </a:pPr>
                      <a:r>
                        <a:rPr sz="1000" spc="-15" dirty="0">
                          <a:latin typeface="Courier"/>
                          <a:cs typeface="Courier"/>
                        </a:rPr>
                        <a:t>780</a:t>
                      </a:r>
                      <a:endParaRPr sz="1000">
                        <a:latin typeface="Courier"/>
                        <a:cs typeface="Courier"/>
                      </a:endParaRPr>
                    </a:p>
                  </a:txBody>
                  <a:tcPr marL="0" marR="0" marT="0" marB="0"/>
                </a:tc>
                <a:tc>
                  <a:txBody>
                    <a:bodyPr/>
                    <a:lstStyle/>
                    <a:p>
                      <a:pPr marR="10160" algn="ctr">
                        <a:lnSpc>
                          <a:spcPts val="955"/>
                        </a:lnSpc>
                      </a:pPr>
                      <a:r>
                        <a:rPr sz="1000" spc="-15" dirty="0">
                          <a:latin typeface="Courier"/>
                          <a:cs typeface="Courier"/>
                        </a:rPr>
                        <a:t>572</a:t>
                      </a:r>
                      <a:endParaRPr sz="1000">
                        <a:latin typeface="Courier"/>
                        <a:cs typeface="Courier"/>
                      </a:endParaRPr>
                    </a:p>
                  </a:txBody>
                  <a:tcPr marL="0" marR="0" marT="0" marB="0"/>
                </a:tc>
                <a:tc>
                  <a:txBody>
                    <a:bodyPr/>
                    <a:lstStyle/>
                    <a:p>
                      <a:pPr marL="116205">
                        <a:lnSpc>
                          <a:spcPts val="955"/>
                        </a:lnSpc>
                      </a:pPr>
                      <a:r>
                        <a:rPr sz="1000" spc="-15" dirty="0">
                          <a:latin typeface="Courier"/>
                          <a:cs typeface="Courier"/>
                        </a:rPr>
                        <a:t>GGGTATTGGGC</a:t>
                      </a:r>
                      <a:r>
                        <a:rPr sz="1000" spc="60" dirty="0">
                          <a:latin typeface="Courier"/>
                          <a:cs typeface="Courier"/>
                        </a:rPr>
                        <a:t> </a:t>
                      </a:r>
                      <a:r>
                        <a:rPr sz="1000" spc="-15" dirty="0">
                          <a:latin typeface="Courier"/>
                          <a:cs typeface="Courier"/>
                        </a:rPr>
                        <a:t>@CFFFFFHFH</a:t>
                      </a:r>
                      <a:endParaRPr sz="1000">
                        <a:latin typeface="Courier"/>
                        <a:cs typeface="Courier"/>
                      </a:endParaRPr>
                    </a:p>
                  </a:txBody>
                  <a:tcPr marL="0" marR="0" marT="0" marB="0"/>
                </a:tc>
                <a:extLst>
                  <a:ext uri="{0D108BD9-81ED-4DB2-BD59-A6C34878D82A}">
                    <a16:rowId xmlns:a16="http://schemas.microsoft.com/office/drawing/2014/main" val="10000"/>
                  </a:ext>
                </a:extLst>
              </a:tr>
              <a:tr h="152400">
                <a:tc>
                  <a:txBody>
                    <a:bodyPr/>
                    <a:lstStyle/>
                    <a:p>
                      <a:pPr marL="31750">
                        <a:lnSpc>
                          <a:spcPts val="1055"/>
                        </a:lnSpc>
                      </a:pPr>
                      <a:r>
                        <a:rPr sz="1000" spc="-15" dirty="0">
                          <a:latin typeface="Courier"/>
                          <a:cs typeface="Courier"/>
                        </a:rPr>
                        <a:t>6_1111_20943_90813</a:t>
                      </a:r>
                      <a:endParaRPr sz="1000">
                        <a:latin typeface="Courier"/>
                        <a:cs typeface="Courier"/>
                      </a:endParaRPr>
                    </a:p>
                  </a:txBody>
                  <a:tcPr marL="0" marR="0" marT="0" marB="0"/>
                </a:tc>
                <a:tc>
                  <a:txBody>
                    <a:bodyPr/>
                    <a:lstStyle/>
                    <a:p>
                      <a:pPr marL="13970">
                        <a:lnSpc>
                          <a:spcPts val="1055"/>
                        </a:lnSpc>
                      </a:pPr>
                      <a:r>
                        <a:rPr sz="1000" spc="-15" dirty="0">
                          <a:latin typeface="Courier"/>
                          <a:cs typeface="Courier"/>
                        </a:rPr>
                        <a:t>163</a:t>
                      </a:r>
                      <a:endParaRPr sz="1000">
                        <a:latin typeface="Courier"/>
                        <a:cs typeface="Courier"/>
                      </a:endParaRPr>
                    </a:p>
                  </a:txBody>
                  <a:tcPr marL="0" marR="0" marT="0" marB="0"/>
                </a:tc>
                <a:tc>
                  <a:txBody>
                    <a:bodyPr/>
                    <a:lstStyle/>
                    <a:p>
                      <a:pPr marL="111760">
                        <a:lnSpc>
                          <a:spcPts val="1055"/>
                        </a:lnSpc>
                      </a:pPr>
                      <a:r>
                        <a:rPr sz="1000" spc="-15" dirty="0">
                          <a:latin typeface="Courier"/>
                          <a:cs typeface="Courier"/>
                        </a:rPr>
                        <a:t>groupVIII</a:t>
                      </a:r>
                      <a:endParaRPr sz="1000">
                        <a:latin typeface="Courier"/>
                        <a:cs typeface="Courier"/>
                      </a:endParaRPr>
                    </a:p>
                  </a:txBody>
                  <a:tcPr marL="0" marR="0" marT="0" marB="0"/>
                </a:tc>
                <a:tc>
                  <a:txBody>
                    <a:bodyPr/>
                    <a:lstStyle/>
                    <a:p>
                      <a:pPr marR="66675" algn="r">
                        <a:lnSpc>
                          <a:spcPts val="1055"/>
                        </a:lnSpc>
                      </a:pPr>
                      <a:r>
                        <a:rPr sz="1000" spc="-15" dirty="0">
                          <a:latin typeface="Courier"/>
                          <a:cs typeface="Courier"/>
                        </a:rPr>
                        <a:t>315</a:t>
                      </a:r>
                      <a:endParaRPr sz="1000">
                        <a:latin typeface="Courier"/>
                        <a:cs typeface="Courier"/>
                      </a:endParaRPr>
                    </a:p>
                  </a:txBody>
                  <a:tcPr marL="0" marR="0" marT="0" marB="0"/>
                </a:tc>
                <a:tc>
                  <a:txBody>
                    <a:bodyPr/>
                    <a:lstStyle/>
                    <a:p>
                      <a:pPr marL="74295">
                        <a:lnSpc>
                          <a:spcPts val="1055"/>
                        </a:lnSpc>
                      </a:pPr>
                      <a:r>
                        <a:rPr sz="1000" spc="-15" dirty="0">
                          <a:latin typeface="Courier"/>
                          <a:cs typeface="Courier"/>
                        </a:rPr>
                        <a:t>40</a:t>
                      </a:r>
                      <a:endParaRPr sz="1000">
                        <a:latin typeface="Courier"/>
                        <a:cs typeface="Courier"/>
                      </a:endParaRPr>
                    </a:p>
                  </a:txBody>
                  <a:tcPr marL="0" marR="0" marT="0" marB="0"/>
                </a:tc>
                <a:tc>
                  <a:txBody>
                    <a:bodyPr/>
                    <a:lstStyle/>
                    <a:p>
                      <a:pPr marL="111760">
                        <a:lnSpc>
                          <a:spcPts val="1055"/>
                        </a:lnSpc>
                      </a:pPr>
                      <a:r>
                        <a:rPr sz="1000" spc="-15" dirty="0">
                          <a:latin typeface="Courier"/>
                          <a:cs typeface="Courier"/>
                        </a:rPr>
                        <a:t>100M</a:t>
                      </a:r>
                      <a:endParaRPr sz="1000">
                        <a:latin typeface="Courier"/>
                        <a:cs typeface="Courier"/>
                      </a:endParaRPr>
                    </a:p>
                  </a:txBody>
                  <a:tcPr marL="0" marR="0" marT="0" marB="0"/>
                </a:tc>
                <a:tc>
                  <a:txBody>
                    <a:bodyPr/>
                    <a:lstStyle/>
                    <a:p>
                      <a:pPr marL="635" algn="ctr">
                        <a:lnSpc>
                          <a:spcPts val="1055"/>
                        </a:lnSpc>
                      </a:pPr>
                      <a:r>
                        <a:rPr sz="1000" dirty="0">
                          <a:latin typeface="Courier"/>
                          <a:cs typeface="Courier"/>
                        </a:rPr>
                        <a:t>=</a:t>
                      </a:r>
                      <a:endParaRPr sz="1000">
                        <a:latin typeface="Courier"/>
                        <a:cs typeface="Courier"/>
                      </a:endParaRPr>
                    </a:p>
                  </a:txBody>
                  <a:tcPr marL="0" marR="0" marT="0" marB="0"/>
                </a:tc>
                <a:tc>
                  <a:txBody>
                    <a:bodyPr/>
                    <a:lstStyle/>
                    <a:p>
                      <a:pPr marL="12065" algn="ctr">
                        <a:lnSpc>
                          <a:spcPts val="1055"/>
                        </a:lnSpc>
                      </a:pPr>
                      <a:r>
                        <a:rPr sz="1000" spc="-15" dirty="0">
                          <a:latin typeface="Courier"/>
                          <a:cs typeface="Courier"/>
                        </a:rPr>
                        <a:t>809</a:t>
                      </a:r>
                      <a:endParaRPr sz="1000">
                        <a:latin typeface="Courier"/>
                        <a:cs typeface="Courier"/>
                      </a:endParaRPr>
                    </a:p>
                  </a:txBody>
                  <a:tcPr marL="0" marR="0" marT="0" marB="0"/>
                </a:tc>
                <a:tc>
                  <a:txBody>
                    <a:bodyPr/>
                    <a:lstStyle/>
                    <a:p>
                      <a:pPr marR="10160" algn="ctr">
                        <a:lnSpc>
                          <a:spcPts val="1055"/>
                        </a:lnSpc>
                      </a:pPr>
                      <a:r>
                        <a:rPr sz="1000" spc="-15" dirty="0">
                          <a:latin typeface="Courier"/>
                          <a:cs typeface="Courier"/>
                        </a:rPr>
                        <a:t>594</a:t>
                      </a:r>
                      <a:endParaRPr sz="1000">
                        <a:latin typeface="Courier"/>
                        <a:cs typeface="Courier"/>
                      </a:endParaRPr>
                    </a:p>
                  </a:txBody>
                  <a:tcPr marL="0" marR="0" marT="0" marB="0"/>
                </a:tc>
                <a:tc>
                  <a:txBody>
                    <a:bodyPr/>
                    <a:lstStyle/>
                    <a:p>
                      <a:pPr marL="116205">
                        <a:lnSpc>
                          <a:spcPts val="1055"/>
                        </a:lnSpc>
                      </a:pPr>
                      <a:r>
                        <a:rPr sz="1000" spc="-15" dirty="0">
                          <a:latin typeface="Courier"/>
                          <a:cs typeface="Courier"/>
                        </a:rPr>
                        <a:t>TAATGAAGCCA</a:t>
                      </a:r>
                      <a:r>
                        <a:rPr sz="1000" dirty="0">
                          <a:latin typeface="Courier"/>
                          <a:cs typeface="Courier"/>
                        </a:rPr>
                        <a:t>T</a:t>
                      </a:r>
                      <a:r>
                        <a:rPr sz="1000" spc="-465" dirty="0">
                          <a:latin typeface="Courier"/>
                          <a:cs typeface="Courier"/>
                        </a:rPr>
                        <a:t> </a:t>
                      </a:r>
                      <a:r>
                        <a:rPr sz="1000" spc="-15" dirty="0">
                          <a:latin typeface="Courier"/>
                          <a:cs typeface="Courier"/>
                        </a:rPr>
                        <a:t>@BDDFDDA+&lt;A&lt;</a:t>
                      </a:r>
                      <a:endParaRPr sz="1000">
                        <a:latin typeface="Courier"/>
                        <a:cs typeface="Courier"/>
                      </a:endParaRPr>
                    </a:p>
                  </a:txBody>
                  <a:tcPr marL="0" marR="0" marT="0" marB="0"/>
                </a:tc>
                <a:extLst>
                  <a:ext uri="{0D108BD9-81ED-4DB2-BD59-A6C34878D82A}">
                    <a16:rowId xmlns:a16="http://schemas.microsoft.com/office/drawing/2014/main" val="10001"/>
                  </a:ext>
                </a:extLst>
              </a:tr>
              <a:tr h="146050">
                <a:tc>
                  <a:txBody>
                    <a:bodyPr/>
                    <a:lstStyle/>
                    <a:p>
                      <a:pPr marL="31750">
                        <a:lnSpc>
                          <a:spcPts val="1050"/>
                        </a:lnSpc>
                      </a:pPr>
                      <a:r>
                        <a:rPr sz="1000" spc="-15" dirty="0">
                          <a:latin typeface="Courier"/>
                          <a:cs typeface="Courier"/>
                        </a:rPr>
                        <a:t>6_2111_2016_88235</a:t>
                      </a:r>
                      <a:endParaRPr sz="1000">
                        <a:latin typeface="Courier"/>
                        <a:cs typeface="Courier"/>
                      </a:endParaRPr>
                    </a:p>
                  </a:txBody>
                  <a:tcPr marL="0" marR="0" marT="0" marB="0"/>
                </a:tc>
                <a:tc>
                  <a:txBody>
                    <a:bodyPr/>
                    <a:lstStyle/>
                    <a:p>
                      <a:pPr marL="13970">
                        <a:lnSpc>
                          <a:spcPts val="1050"/>
                        </a:lnSpc>
                      </a:pPr>
                      <a:r>
                        <a:rPr sz="1000" spc="-15" dirty="0">
                          <a:latin typeface="Courier"/>
                          <a:cs typeface="Courier"/>
                        </a:rPr>
                        <a:t>355</a:t>
                      </a:r>
                      <a:endParaRPr sz="1000">
                        <a:latin typeface="Courier"/>
                        <a:cs typeface="Courier"/>
                      </a:endParaRPr>
                    </a:p>
                  </a:txBody>
                  <a:tcPr marL="0" marR="0" marT="0" marB="0"/>
                </a:tc>
                <a:tc>
                  <a:txBody>
                    <a:bodyPr/>
                    <a:lstStyle/>
                    <a:p>
                      <a:pPr marL="111760">
                        <a:lnSpc>
                          <a:spcPts val="1050"/>
                        </a:lnSpc>
                      </a:pPr>
                      <a:r>
                        <a:rPr sz="1000" spc="-15" dirty="0">
                          <a:latin typeface="Courier"/>
                          <a:cs typeface="Courier"/>
                        </a:rPr>
                        <a:t>groupVIII</a:t>
                      </a:r>
                      <a:endParaRPr sz="1000">
                        <a:latin typeface="Courier"/>
                        <a:cs typeface="Courier"/>
                      </a:endParaRPr>
                    </a:p>
                  </a:txBody>
                  <a:tcPr marL="0" marR="0" marT="0" marB="0"/>
                </a:tc>
                <a:tc>
                  <a:txBody>
                    <a:bodyPr/>
                    <a:lstStyle/>
                    <a:p>
                      <a:pPr marR="66675" algn="r">
                        <a:lnSpc>
                          <a:spcPts val="1050"/>
                        </a:lnSpc>
                      </a:pPr>
                      <a:r>
                        <a:rPr sz="1000" spc="-15" dirty="0">
                          <a:latin typeface="Courier"/>
                          <a:cs typeface="Courier"/>
                        </a:rPr>
                        <a:t>315</a:t>
                      </a:r>
                      <a:endParaRPr sz="1000">
                        <a:latin typeface="Courier"/>
                        <a:cs typeface="Courier"/>
                      </a:endParaRPr>
                    </a:p>
                  </a:txBody>
                  <a:tcPr marL="0" marR="0" marT="0" marB="0"/>
                </a:tc>
                <a:tc>
                  <a:txBody>
                    <a:bodyPr/>
                    <a:lstStyle/>
                    <a:p>
                      <a:pPr marL="74295">
                        <a:lnSpc>
                          <a:spcPts val="1050"/>
                        </a:lnSpc>
                      </a:pPr>
                      <a:r>
                        <a:rPr sz="1000" dirty="0">
                          <a:latin typeface="Courier"/>
                          <a:cs typeface="Courier"/>
                        </a:rPr>
                        <a:t>3</a:t>
                      </a:r>
                      <a:endParaRPr sz="1000">
                        <a:latin typeface="Courier"/>
                        <a:cs typeface="Courier"/>
                      </a:endParaRPr>
                    </a:p>
                  </a:txBody>
                  <a:tcPr marL="0" marR="0" marT="0" marB="0"/>
                </a:tc>
                <a:tc>
                  <a:txBody>
                    <a:bodyPr/>
                    <a:lstStyle/>
                    <a:p>
                      <a:pPr marL="111760">
                        <a:lnSpc>
                          <a:spcPts val="1050"/>
                        </a:lnSpc>
                      </a:pPr>
                      <a:r>
                        <a:rPr sz="1000" spc="-15" dirty="0">
                          <a:latin typeface="Courier"/>
                          <a:cs typeface="Courier"/>
                        </a:rPr>
                        <a:t>100M</a:t>
                      </a:r>
                      <a:endParaRPr sz="1000">
                        <a:latin typeface="Courier"/>
                        <a:cs typeface="Courier"/>
                      </a:endParaRPr>
                    </a:p>
                  </a:txBody>
                  <a:tcPr marL="0" marR="0" marT="0" marB="0"/>
                </a:tc>
                <a:tc>
                  <a:txBody>
                    <a:bodyPr/>
                    <a:lstStyle/>
                    <a:p>
                      <a:pPr marL="635" algn="ctr">
                        <a:lnSpc>
                          <a:spcPts val="1050"/>
                        </a:lnSpc>
                      </a:pPr>
                      <a:r>
                        <a:rPr sz="1000" dirty="0">
                          <a:latin typeface="Courier"/>
                          <a:cs typeface="Courier"/>
                        </a:rPr>
                        <a:t>=</a:t>
                      </a:r>
                      <a:endParaRPr sz="1000">
                        <a:latin typeface="Courier"/>
                        <a:cs typeface="Courier"/>
                      </a:endParaRPr>
                    </a:p>
                  </a:txBody>
                  <a:tcPr marL="0" marR="0" marT="0" marB="0"/>
                </a:tc>
                <a:tc>
                  <a:txBody>
                    <a:bodyPr/>
                    <a:lstStyle/>
                    <a:p>
                      <a:pPr marL="12065" algn="ctr">
                        <a:lnSpc>
                          <a:spcPts val="1050"/>
                        </a:lnSpc>
                      </a:pPr>
                      <a:r>
                        <a:rPr sz="1000" spc="-15" dirty="0">
                          <a:latin typeface="Courier"/>
                          <a:cs typeface="Courier"/>
                        </a:rPr>
                        <a:t>856</a:t>
                      </a:r>
                      <a:endParaRPr sz="1000">
                        <a:latin typeface="Courier"/>
                        <a:cs typeface="Courier"/>
                      </a:endParaRPr>
                    </a:p>
                  </a:txBody>
                  <a:tcPr marL="0" marR="0" marT="0" marB="0"/>
                </a:tc>
                <a:tc>
                  <a:txBody>
                    <a:bodyPr/>
                    <a:lstStyle/>
                    <a:p>
                      <a:pPr marR="10160" algn="ctr">
                        <a:lnSpc>
                          <a:spcPts val="1050"/>
                        </a:lnSpc>
                      </a:pPr>
                      <a:r>
                        <a:rPr sz="1000" spc="-15" dirty="0">
                          <a:latin typeface="Courier"/>
                          <a:cs typeface="Courier"/>
                        </a:rPr>
                        <a:t>573</a:t>
                      </a:r>
                      <a:endParaRPr sz="1000">
                        <a:latin typeface="Courier"/>
                        <a:cs typeface="Courier"/>
                      </a:endParaRPr>
                    </a:p>
                  </a:txBody>
                  <a:tcPr marL="0" marR="0" marT="0" marB="0"/>
                </a:tc>
                <a:tc>
                  <a:txBody>
                    <a:bodyPr/>
                    <a:lstStyle/>
                    <a:p>
                      <a:pPr marL="116205">
                        <a:lnSpc>
                          <a:spcPts val="1050"/>
                        </a:lnSpc>
                      </a:pPr>
                      <a:r>
                        <a:rPr sz="1000" spc="-15" dirty="0">
                          <a:latin typeface="Courier"/>
                          <a:cs typeface="Courier"/>
                        </a:rPr>
                        <a:t>TAATGAAGCCA</a:t>
                      </a:r>
                      <a:r>
                        <a:rPr sz="1000" dirty="0">
                          <a:latin typeface="Courier"/>
                          <a:cs typeface="Courier"/>
                        </a:rPr>
                        <a:t>T</a:t>
                      </a:r>
                      <a:r>
                        <a:rPr sz="1000" spc="-465" dirty="0">
                          <a:latin typeface="Courier"/>
                          <a:cs typeface="Courier"/>
                        </a:rPr>
                        <a:t> </a:t>
                      </a:r>
                      <a:r>
                        <a:rPr sz="1000" spc="-15" dirty="0">
                          <a:latin typeface="Courier"/>
                          <a:cs typeface="Courier"/>
                        </a:rPr>
                        <a:t>@?DADDBD&gt;D&gt;B</a:t>
                      </a:r>
                      <a:endParaRPr sz="1000">
                        <a:latin typeface="Courier"/>
                        <a:cs typeface="Courier"/>
                      </a:endParaRPr>
                    </a:p>
                  </a:txBody>
                  <a:tcPr marL="0" marR="0" marT="0" marB="0"/>
                </a:tc>
                <a:extLst>
                  <a:ext uri="{0D108BD9-81ED-4DB2-BD59-A6C34878D82A}">
                    <a16:rowId xmlns:a16="http://schemas.microsoft.com/office/drawing/2014/main" val="10002"/>
                  </a:ext>
                </a:extLst>
              </a:tr>
              <a:tr h="146050">
                <a:tc>
                  <a:txBody>
                    <a:bodyPr/>
                    <a:lstStyle/>
                    <a:p>
                      <a:pPr marL="31750">
                        <a:lnSpc>
                          <a:spcPts val="1005"/>
                        </a:lnSpc>
                      </a:pPr>
                      <a:r>
                        <a:rPr sz="1000" spc="-15" dirty="0">
                          <a:latin typeface="Courier"/>
                          <a:cs typeface="Courier"/>
                        </a:rPr>
                        <a:t>6_1104_8139_99999</a:t>
                      </a:r>
                      <a:endParaRPr sz="1000">
                        <a:latin typeface="Courier"/>
                        <a:cs typeface="Courier"/>
                      </a:endParaRPr>
                    </a:p>
                  </a:txBody>
                  <a:tcPr marL="0" marR="0" marT="0" marB="0"/>
                </a:tc>
                <a:tc>
                  <a:txBody>
                    <a:bodyPr/>
                    <a:lstStyle/>
                    <a:p>
                      <a:pPr marL="13970">
                        <a:lnSpc>
                          <a:spcPts val="1005"/>
                        </a:lnSpc>
                      </a:pPr>
                      <a:r>
                        <a:rPr sz="1000" spc="-15" dirty="0">
                          <a:latin typeface="Courier"/>
                          <a:cs typeface="Courier"/>
                        </a:rPr>
                        <a:t>163</a:t>
                      </a:r>
                      <a:endParaRPr sz="1000">
                        <a:latin typeface="Courier"/>
                        <a:cs typeface="Courier"/>
                      </a:endParaRPr>
                    </a:p>
                  </a:txBody>
                  <a:tcPr marL="0" marR="0" marT="0" marB="0"/>
                </a:tc>
                <a:tc>
                  <a:txBody>
                    <a:bodyPr/>
                    <a:lstStyle/>
                    <a:p>
                      <a:pPr marL="111760">
                        <a:lnSpc>
                          <a:spcPts val="1005"/>
                        </a:lnSpc>
                      </a:pPr>
                      <a:r>
                        <a:rPr sz="1000" spc="-15" dirty="0">
                          <a:latin typeface="Courier"/>
                          <a:cs typeface="Courier"/>
                        </a:rPr>
                        <a:t>groupVIII</a:t>
                      </a:r>
                      <a:endParaRPr sz="1000">
                        <a:latin typeface="Courier"/>
                        <a:cs typeface="Courier"/>
                      </a:endParaRPr>
                    </a:p>
                  </a:txBody>
                  <a:tcPr marL="0" marR="0" marT="0" marB="0"/>
                </a:tc>
                <a:tc>
                  <a:txBody>
                    <a:bodyPr/>
                    <a:lstStyle/>
                    <a:p>
                      <a:pPr marR="66675" algn="r">
                        <a:lnSpc>
                          <a:spcPts val="1005"/>
                        </a:lnSpc>
                      </a:pPr>
                      <a:r>
                        <a:rPr sz="1000" spc="-15" dirty="0">
                          <a:latin typeface="Courier"/>
                          <a:cs typeface="Courier"/>
                        </a:rPr>
                        <a:t>316</a:t>
                      </a:r>
                      <a:endParaRPr sz="1000">
                        <a:latin typeface="Courier"/>
                        <a:cs typeface="Courier"/>
                      </a:endParaRPr>
                    </a:p>
                  </a:txBody>
                  <a:tcPr marL="0" marR="0" marT="0" marB="0"/>
                </a:tc>
                <a:tc>
                  <a:txBody>
                    <a:bodyPr/>
                    <a:lstStyle/>
                    <a:p>
                      <a:pPr marL="74295">
                        <a:lnSpc>
                          <a:spcPts val="1005"/>
                        </a:lnSpc>
                      </a:pPr>
                      <a:r>
                        <a:rPr sz="1000" spc="-15" dirty="0">
                          <a:latin typeface="Courier"/>
                          <a:cs typeface="Courier"/>
                        </a:rPr>
                        <a:t>14</a:t>
                      </a:r>
                      <a:endParaRPr sz="1000">
                        <a:latin typeface="Courier"/>
                        <a:cs typeface="Courier"/>
                      </a:endParaRPr>
                    </a:p>
                  </a:txBody>
                  <a:tcPr marL="0" marR="0" marT="0" marB="0"/>
                </a:tc>
                <a:tc>
                  <a:txBody>
                    <a:bodyPr/>
                    <a:lstStyle/>
                    <a:p>
                      <a:pPr marL="111760">
                        <a:lnSpc>
                          <a:spcPts val="1005"/>
                        </a:lnSpc>
                      </a:pPr>
                      <a:r>
                        <a:rPr sz="1000" spc="-15" dirty="0">
                          <a:latin typeface="Courier"/>
                          <a:cs typeface="Courier"/>
                        </a:rPr>
                        <a:t>100M</a:t>
                      </a:r>
                      <a:endParaRPr sz="1000">
                        <a:latin typeface="Courier"/>
                        <a:cs typeface="Courier"/>
                      </a:endParaRPr>
                    </a:p>
                  </a:txBody>
                  <a:tcPr marL="0" marR="0" marT="0" marB="0"/>
                </a:tc>
                <a:tc>
                  <a:txBody>
                    <a:bodyPr/>
                    <a:lstStyle/>
                    <a:p>
                      <a:pPr marL="635" algn="ctr">
                        <a:lnSpc>
                          <a:spcPts val="1005"/>
                        </a:lnSpc>
                      </a:pPr>
                      <a:r>
                        <a:rPr sz="1000" dirty="0">
                          <a:latin typeface="Courier"/>
                          <a:cs typeface="Courier"/>
                        </a:rPr>
                        <a:t>=</a:t>
                      </a:r>
                      <a:endParaRPr sz="1000">
                        <a:latin typeface="Courier"/>
                        <a:cs typeface="Courier"/>
                      </a:endParaRPr>
                    </a:p>
                  </a:txBody>
                  <a:tcPr marL="0" marR="0" marT="0" marB="0"/>
                </a:tc>
                <a:tc>
                  <a:txBody>
                    <a:bodyPr/>
                    <a:lstStyle/>
                    <a:p>
                      <a:pPr marL="12065" algn="ctr">
                        <a:lnSpc>
                          <a:spcPts val="1005"/>
                        </a:lnSpc>
                      </a:pPr>
                      <a:r>
                        <a:rPr sz="1000" spc="-15" dirty="0">
                          <a:latin typeface="Courier"/>
                          <a:cs typeface="Courier"/>
                        </a:rPr>
                        <a:t>818</a:t>
                      </a:r>
                      <a:endParaRPr sz="1000">
                        <a:latin typeface="Courier"/>
                        <a:cs typeface="Courier"/>
                      </a:endParaRPr>
                    </a:p>
                  </a:txBody>
                  <a:tcPr marL="0" marR="0" marT="0" marB="0"/>
                </a:tc>
                <a:tc>
                  <a:txBody>
                    <a:bodyPr/>
                    <a:lstStyle/>
                    <a:p>
                      <a:pPr marR="10160" algn="ctr">
                        <a:lnSpc>
                          <a:spcPts val="1005"/>
                        </a:lnSpc>
                      </a:pPr>
                      <a:r>
                        <a:rPr sz="1000" spc="-15" dirty="0">
                          <a:latin typeface="Courier"/>
                          <a:cs typeface="Courier"/>
                        </a:rPr>
                        <a:t>602</a:t>
                      </a:r>
                      <a:endParaRPr sz="1000">
                        <a:latin typeface="Courier"/>
                        <a:cs typeface="Courier"/>
                      </a:endParaRPr>
                    </a:p>
                  </a:txBody>
                  <a:tcPr marL="0" marR="0" marT="0" marB="0"/>
                </a:tc>
                <a:tc>
                  <a:txBody>
                    <a:bodyPr/>
                    <a:lstStyle/>
                    <a:p>
                      <a:pPr marL="116205">
                        <a:lnSpc>
                          <a:spcPts val="1005"/>
                        </a:lnSpc>
                      </a:pPr>
                      <a:r>
                        <a:rPr sz="1000" spc="-15" dirty="0">
                          <a:latin typeface="Courier"/>
                          <a:cs typeface="Courier"/>
                        </a:rPr>
                        <a:t>AATGAAGCCAT</a:t>
                      </a:r>
                      <a:r>
                        <a:rPr sz="1000" dirty="0">
                          <a:latin typeface="Courier"/>
                          <a:cs typeface="Courier"/>
                        </a:rPr>
                        <a:t>T</a:t>
                      </a:r>
                      <a:r>
                        <a:rPr sz="1000" spc="-465" dirty="0">
                          <a:latin typeface="Courier"/>
                          <a:cs typeface="Courier"/>
                        </a:rPr>
                        <a:t> </a:t>
                      </a:r>
                      <a:r>
                        <a:rPr sz="1000" spc="-15" dirty="0">
                          <a:latin typeface="Courier"/>
                          <a:cs typeface="Courier"/>
                        </a:rPr>
                        <a:t>@@FFFFFGHGHH</a:t>
                      </a:r>
                      <a:endParaRPr sz="1000">
                        <a:latin typeface="Courier"/>
                        <a:cs typeface="Courier"/>
                      </a:endParaRPr>
                    </a:p>
                  </a:txBody>
                  <a:tcPr marL="0" marR="0" marT="0" marB="0"/>
                </a:tc>
                <a:extLst>
                  <a:ext uri="{0D108BD9-81ED-4DB2-BD59-A6C34878D82A}">
                    <a16:rowId xmlns:a16="http://schemas.microsoft.com/office/drawing/2014/main" val="10003"/>
                  </a:ext>
                </a:extLst>
              </a:tr>
              <a:tr h="152400">
                <a:tc>
                  <a:txBody>
                    <a:bodyPr/>
                    <a:lstStyle/>
                    <a:p>
                      <a:pPr marL="31750">
                        <a:lnSpc>
                          <a:spcPts val="1055"/>
                        </a:lnSpc>
                      </a:pPr>
                      <a:r>
                        <a:rPr sz="1000" spc="-15" dirty="0">
                          <a:latin typeface="Courier"/>
                          <a:cs typeface="Courier"/>
                        </a:rPr>
                        <a:t>6_1304_4167_91751</a:t>
                      </a:r>
                      <a:endParaRPr sz="1000">
                        <a:latin typeface="Courier"/>
                        <a:cs typeface="Courier"/>
                      </a:endParaRPr>
                    </a:p>
                  </a:txBody>
                  <a:tcPr marL="0" marR="0" marT="0" marB="0"/>
                </a:tc>
                <a:tc>
                  <a:txBody>
                    <a:bodyPr/>
                    <a:lstStyle/>
                    <a:p>
                      <a:pPr marL="13970">
                        <a:lnSpc>
                          <a:spcPts val="1055"/>
                        </a:lnSpc>
                      </a:pPr>
                      <a:r>
                        <a:rPr sz="1000" spc="-15" dirty="0">
                          <a:latin typeface="Courier"/>
                          <a:cs typeface="Courier"/>
                        </a:rPr>
                        <a:t>163</a:t>
                      </a:r>
                      <a:endParaRPr sz="1000">
                        <a:latin typeface="Courier"/>
                        <a:cs typeface="Courier"/>
                      </a:endParaRPr>
                    </a:p>
                  </a:txBody>
                  <a:tcPr marL="0" marR="0" marT="0" marB="0"/>
                </a:tc>
                <a:tc>
                  <a:txBody>
                    <a:bodyPr/>
                    <a:lstStyle/>
                    <a:p>
                      <a:pPr marL="111760">
                        <a:lnSpc>
                          <a:spcPts val="1055"/>
                        </a:lnSpc>
                      </a:pPr>
                      <a:r>
                        <a:rPr sz="1000" spc="-15" dirty="0">
                          <a:latin typeface="Courier"/>
                          <a:cs typeface="Courier"/>
                        </a:rPr>
                        <a:t>groupVIII</a:t>
                      </a:r>
                      <a:endParaRPr sz="1000">
                        <a:latin typeface="Courier"/>
                        <a:cs typeface="Courier"/>
                      </a:endParaRPr>
                    </a:p>
                  </a:txBody>
                  <a:tcPr marL="0" marR="0" marT="0" marB="0"/>
                </a:tc>
                <a:tc>
                  <a:txBody>
                    <a:bodyPr/>
                    <a:lstStyle/>
                    <a:p>
                      <a:pPr marR="66675" algn="r">
                        <a:lnSpc>
                          <a:spcPts val="1055"/>
                        </a:lnSpc>
                      </a:pPr>
                      <a:r>
                        <a:rPr sz="1000" spc="-15" dirty="0">
                          <a:latin typeface="Courier"/>
                          <a:cs typeface="Courier"/>
                        </a:rPr>
                        <a:t>322</a:t>
                      </a:r>
                      <a:endParaRPr sz="1000">
                        <a:latin typeface="Courier"/>
                        <a:cs typeface="Courier"/>
                      </a:endParaRPr>
                    </a:p>
                  </a:txBody>
                  <a:tcPr marL="0" marR="0" marT="0" marB="0"/>
                </a:tc>
                <a:tc>
                  <a:txBody>
                    <a:bodyPr/>
                    <a:lstStyle/>
                    <a:p>
                      <a:pPr marL="74295">
                        <a:lnSpc>
                          <a:spcPts val="1055"/>
                        </a:lnSpc>
                      </a:pPr>
                      <a:r>
                        <a:rPr sz="1000" dirty="0">
                          <a:latin typeface="Courier"/>
                          <a:cs typeface="Courier"/>
                        </a:rPr>
                        <a:t>5</a:t>
                      </a:r>
                      <a:endParaRPr sz="1000">
                        <a:latin typeface="Courier"/>
                        <a:cs typeface="Courier"/>
                      </a:endParaRPr>
                    </a:p>
                  </a:txBody>
                  <a:tcPr marL="0" marR="0" marT="0" marB="0"/>
                </a:tc>
                <a:tc>
                  <a:txBody>
                    <a:bodyPr/>
                    <a:lstStyle/>
                    <a:p>
                      <a:pPr marL="111760">
                        <a:lnSpc>
                          <a:spcPts val="1055"/>
                        </a:lnSpc>
                      </a:pPr>
                      <a:r>
                        <a:rPr sz="1000" spc="-15" dirty="0">
                          <a:latin typeface="Courier"/>
                          <a:cs typeface="Courier"/>
                        </a:rPr>
                        <a:t>52M3I29M</a:t>
                      </a:r>
                      <a:endParaRPr sz="1000">
                        <a:latin typeface="Courier"/>
                        <a:cs typeface="Courier"/>
                      </a:endParaRPr>
                    </a:p>
                  </a:txBody>
                  <a:tcPr marL="0" marR="0" marT="0" marB="0"/>
                </a:tc>
                <a:tc>
                  <a:txBody>
                    <a:bodyPr/>
                    <a:lstStyle/>
                    <a:p>
                      <a:pPr marL="635" algn="ctr">
                        <a:lnSpc>
                          <a:spcPts val="1055"/>
                        </a:lnSpc>
                      </a:pPr>
                      <a:r>
                        <a:rPr sz="1000" dirty="0">
                          <a:latin typeface="Courier"/>
                          <a:cs typeface="Courier"/>
                        </a:rPr>
                        <a:t>=</a:t>
                      </a:r>
                      <a:endParaRPr sz="1000">
                        <a:latin typeface="Courier"/>
                        <a:cs typeface="Courier"/>
                      </a:endParaRPr>
                    </a:p>
                  </a:txBody>
                  <a:tcPr marL="0" marR="0" marT="0" marB="0"/>
                </a:tc>
                <a:tc>
                  <a:txBody>
                    <a:bodyPr/>
                    <a:lstStyle/>
                    <a:p>
                      <a:pPr marL="12065" algn="ctr">
                        <a:lnSpc>
                          <a:spcPts val="1055"/>
                        </a:lnSpc>
                      </a:pPr>
                      <a:r>
                        <a:rPr sz="1000" spc="-15" dirty="0">
                          <a:latin typeface="Courier"/>
                          <a:cs typeface="Courier"/>
                        </a:rPr>
                        <a:t>812</a:t>
                      </a:r>
                      <a:endParaRPr sz="1000">
                        <a:latin typeface="Courier"/>
                        <a:cs typeface="Courier"/>
                      </a:endParaRPr>
                    </a:p>
                  </a:txBody>
                  <a:tcPr marL="0" marR="0" marT="0" marB="0"/>
                </a:tc>
                <a:tc>
                  <a:txBody>
                    <a:bodyPr/>
                    <a:lstStyle/>
                    <a:p>
                      <a:pPr marR="10160" algn="ctr">
                        <a:lnSpc>
                          <a:spcPts val="1055"/>
                        </a:lnSpc>
                      </a:pPr>
                      <a:r>
                        <a:rPr sz="1000" spc="-15" dirty="0">
                          <a:latin typeface="Courier"/>
                          <a:cs typeface="Courier"/>
                        </a:rPr>
                        <a:t>573</a:t>
                      </a:r>
                      <a:endParaRPr sz="1000">
                        <a:latin typeface="Courier"/>
                        <a:cs typeface="Courier"/>
                      </a:endParaRPr>
                    </a:p>
                  </a:txBody>
                  <a:tcPr marL="0" marR="0" marT="0" marB="0"/>
                </a:tc>
                <a:tc>
                  <a:txBody>
                    <a:bodyPr/>
                    <a:lstStyle/>
                    <a:p>
                      <a:pPr marL="116205">
                        <a:lnSpc>
                          <a:spcPts val="1055"/>
                        </a:lnSpc>
                      </a:pPr>
                      <a:r>
                        <a:rPr sz="1000" spc="-15" dirty="0">
                          <a:latin typeface="Courier"/>
                          <a:cs typeface="Courier"/>
                        </a:rPr>
                        <a:t>GCCATTTTTAC</a:t>
                      </a:r>
                      <a:r>
                        <a:rPr sz="1000" spc="60" dirty="0">
                          <a:latin typeface="Courier"/>
                          <a:cs typeface="Courier"/>
                        </a:rPr>
                        <a:t> </a:t>
                      </a:r>
                      <a:r>
                        <a:rPr sz="1000" spc="-15" dirty="0">
                          <a:latin typeface="Courier"/>
                          <a:cs typeface="Courier"/>
                        </a:rPr>
                        <a:t>&lt;&lt;BDBDEHHDF</a:t>
                      </a:r>
                      <a:endParaRPr sz="1000">
                        <a:latin typeface="Courier"/>
                        <a:cs typeface="Courier"/>
                      </a:endParaRPr>
                    </a:p>
                  </a:txBody>
                  <a:tcPr marL="0" marR="0" marT="0" marB="0"/>
                </a:tc>
                <a:extLst>
                  <a:ext uri="{0D108BD9-81ED-4DB2-BD59-A6C34878D82A}">
                    <a16:rowId xmlns:a16="http://schemas.microsoft.com/office/drawing/2014/main" val="10004"/>
                  </a:ext>
                </a:extLst>
              </a:tr>
              <a:tr h="139065">
                <a:tc>
                  <a:txBody>
                    <a:bodyPr/>
                    <a:lstStyle/>
                    <a:p>
                      <a:pPr marL="31750">
                        <a:lnSpc>
                          <a:spcPts val="1000"/>
                        </a:lnSpc>
                      </a:pPr>
                      <a:r>
                        <a:rPr sz="1000" spc="-15" dirty="0">
                          <a:latin typeface="Courier"/>
                          <a:cs typeface="Courier"/>
                        </a:rPr>
                        <a:t>6_2301_14383_16382</a:t>
                      </a:r>
                      <a:endParaRPr sz="1000">
                        <a:latin typeface="Courier"/>
                        <a:cs typeface="Courier"/>
                      </a:endParaRPr>
                    </a:p>
                  </a:txBody>
                  <a:tcPr marL="0" marR="0" marT="0" marB="0"/>
                </a:tc>
                <a:tc>
                  <a:txBody>
                    <a:bodyPr/>
                    <a:lstStyle/>
                    <a:p>
                      <a:pPr marL="13970">
                        <a:lnSpc>
                          <a:spcPts val="1000"/>
                        </a:lnSpc>
                      </a:pPr>
                      <a:r>
                        <a:rPr sz="1000" spc="-15" dirty="0">
                          <a:latin typeface="Courier"/>
                          <a:cs typeface="Courier"/>
                        </a:rPr>
                        <a:t>163</a:t>
                      </a:r>
                      <a:endParaRPr sz="1000">
                        <a:latin typeface="Courier"/>
                        <a:cs typeface="Courier"/>
                      </a:endParaRPr>
                    </a:p>
                  </a:txBody>
                  <a:tcPr marL="0" marR="0" marT="0" marB="0"/>
                </a:tc>
                <a:tc>
                  <a:txBody>
                    <a:bodyPr/>
                    <a:lstStyle/>
                    <a:p>
                      <a:pPr marL="111760">
                        <a:lnSpc>
                          <a:spcPts val="1000"/>
                        </a:lnSpc>
                      </a:pPr>
                      <a:r>
                        <a:rPr sz="1000" spc="-15" dirty="0">
                          <a:latin typeface="Courier"/>
                          <a:cs typeface="Courier"/>
                        </a:rPr>
                        <a:t>groupVIII</a:t>
                      </a:r>
                      <a:endParaRPr sz="1000">
                        <a:latin typeface="Courier"/>
                        <a:cs typeface="Courier"/>
                      </a:endParaRPr>
                    </a:p>
                  </a:txBody>
                  <a:tcPr marL="0" marR="0" marT="0" marB="0"/>
                </a:tc>
                <a:tc>
                  <a:txBody>
                    <a:bodyPr/>
                    <a:lstStyle/>
                    <a:p>
                      <a:pPr marR="66675" algn="r">
                        <a:lnSpc>
                          <a:spcPts val="1000"/>
                        </a:lnSpc>
                      </a:pPr>
                      <a:r>
                        <a:rPr sz="1000" spc="-15" dirty="0">
                          <a:latin typeface="Courier"/>
                          <a:cs typeface="Courier"/>
                        </a:rPr>
                        <a:t>323</a:t>
                      </a:r>
                      <a:endParaRPr sz="1000">
                        <a:latin typeface="Courier"/>
                        <a:cs typeface="Courier"/>
                      </a:endParaRPr>
                    </a:p>
                  </a:txBody>
                  <a:tcPr marL="0" marR="0" marT="0" marB="0"/>
                </a:tc>
                <a:tc>
                  <a:txBody>
                    <a:bodyPr/>
                    <a:lstStyle/>
                    <a:p>
                      <a:pPr marL="74295">
                        <a:lnSpc>
                          <a:spcPts val="1000"/>
                        </a:lnSpc>
                      </a:pPr>
                      <a:r>
                        <a:rPr sz="1000" spc="-15" dirty="0">
                          <a:latin typeface="Courier"/>
                          <a:cs typeface="Courier"/>
                        </a:rPr>
                        <a:t>40</a:t>
                      </a:r>
                      <a:endParaRPr sz="1000">
                        <a:latin typeface="Courier"/>
                        <a:cs typeface="Courier"/>
                      </a:endParaRPr>
                    </a:p>
                  </a:txBody>
                  <a:tcPr marL="0" marR="0" marT="0" marB="0"/>
                </a:tc>
                <a:tc>
                  <a:txBody>
                    <a:bodyPr/>
                    <a:lstStyle/>
                    <a:p>
                      <a:pPr marL="111760">
                        <a:lnSpc>
                          <a:spcPts val="1000"/>
                        </a:lnSpc>
                      </a:pPr>
                      <a:r>
                        <a:rPr sz="1000" spc="-15" dirty="0">
                          <a:latin typeface="Courier"/>
                          <a:cs typeface="Courier"/>
                        </a:rPr>
                        <a:t>51M3I46M</a:t>
                      </a:r>
                      <a:endParaRPr sz="1000">
                        <a:latin typeface="Courier"/>
                        <a:cs typeface="Courier"/>
                      </a:endParaRPr>
                    </a:p>
                  </a:txBody>
                  <a:tcPr marL="0" marR="0" marT="0" marB="0"/>
                </a:tc>
                <a:tc>
                  <a:txBody>
                    <a:bodyPr/>
                    <a:lstStyle/>
                    <a:p>
                      <a:pPr marL="635" algn="ctr">
                        <a:lnSpc>
                          <a:spcPts val="1000"/>
                        </a:lnSpc>
                      </a:pPr>
                      <a:r>
                        <a:rPr sz="1000" dirty="0">
                          <a:latin typeface="Courier"/>
                          <a:cs typeface="Courier"/>
                        </a:rPr>
                        <a:t>=</a:t>
                      </a:r>
                      <a:endParaRPr sz="1000">
                        <a:latin typeface="Courier"/>
                        <a:cs typeface="Courier"/>
                      </a:endParaRPr>
                    </a:p>
                  </a:txBody>
                  <a:tcPr marL="0" marR="0" marT="0" marB="0"/>
                </a:tc>
                <a:tc>
                  <a:txBody>
                    <a:bodyPr/>
                    <a:lstStyle/>
                    <a:p>
                      <a:pPr marL="12065" algn="ctr">
                        <a:lnSpc>
                          <a:spcPts val="1000"/>
                        </a:lnSpc>
                      </a:pPr>
                      <a:r>
                        <a:rPr sz="1000" spc="-15" dirty="0">
                          <a:latin typeface="Courier"/>
                          <a:cs typeface="Courier"/>
                        </a:rPr>
                        <a:t>809</a:t>
                      </a:r>
                      <a:endParaRPr sz="1000">
                        <a:latin typeface="Courier"/>
                        <a:cs typeface="Courier"/>
                      </a:endParaRPr>
                    </a:p>
                  </a:txBody>
                  <a:tcPr marL="0" marR="0" marT="0" marB="0"/>
                </a:tc>
                <a:tc>
                  <a:txBody>
                    <a:bodyPr/>
                    <a:lstStyle/>
                    <a:p>
                      <a:pPr marR="10160" algn="ctr">
                        <a:lnSpc>
                          <a:spcPts val="1000"/>
                        </a:lnSpc>
                      </a:pPr>
                      <a:r>
                        <a:rPr sz="1000" spc="-15" dirty="0">
                          <a:latin typeface="Courier"/>
                          <a:cs typeface="Courier"/>
                        </a:rPr>
                        <a:t>589</a:t>
                      </a:r>
                      <a:endParaRPr sz="1000">
                        <a:latin typeface="Courier"/>
                        <a:cs typeface="Courier"/>
                      </a:endParaRPr>
                    </a:p>
                  </a:txBody>
                  <a:tcPr marL="0" marR="0" marT="0" marB="0"/>
                </a:tc>
                <a:tc>
                  <a:txBody>
                    <a:bodyPr/>
                    <a:lstStyle/>
                    <a:p>
                      <a:pPr marL="116205">
                        <a:lnSpc>
                          <a:spcPts val="1000"/>
                        </a:lnSpc>
                      </a:pPr>
                      <a:r>
                        <a:rPr sz="1000" spc="-15" dirty="0">
                          <a:latin typeface="Courier"/>
                          <a:cs typeface="Courier"/>
                        </a:rPr>
                        <a:t>CCATTTTTACT</a:t>
                      </a:r>
                      <a:r>
                        <a:rPr sz="1000" spc="60" dirty="0">
                          <a:latin typeface="Courier"/>
                          <a:cs typeface="Courier"/>
                        </a:rPr>
                        <a:t> </a:t>
                      </a:r>
                      <a:r>
                        <a:rPr sz="1000" spc="-15" dirty="0">
                          <a:latin typeface="Courier"/>
                          <a:cs typeface="Courier"/>
                        </a:rPr>
                        <a:t>CCFFFFFHHHH</a:t>
                      </a:r>
                      <a:endParaRPr sz="1000">
                        <a:latin typeface="Courier"/>
                        <a:cs typeface="Courier"/>
                      </a:endParaRPr>
                    </a:p>
                  </a:txBody>
                  <a:tcPr marL="0" marR="0" marT="0" marB="0"/>
                </a:tc>
                <a:extLst>
                  <a:ext uri="{0D108BD9-81ED-4DB2-BD59-A6C34878D82A}">
                    <a16:rowId xmlns:a16="http://schemas.microsoft.com/office/drawing/2014/main" val="10005"/>
                  </a:ext>
                </a:extLst>
              </a:tr>
            </a:tbl>
          </a:graphicData>
        </a:graphic>
      </p:graphicFrame>
      <p:sp>
        <p:nvSpPr>
          <p:cNvPr id="5" name="object 5"/>
          <p:cNvSpPr/>
          <p:nvPr/>
        </p:nvSpPr>
        <p:spPr>
          <a:xfrm>
            <a:off x="2556588" y="1806708"/>
            <a:ext cx="141605" cy="122555"/>
          </a:xfrm>
          <a:custGeom>
            <a:avLst/>
            <a:gdLst/>
            <a:ahLst/>
            <a:cxnLst/>
            <a:rect l="l" t="t" r="r" b="b"/>
            <a:pathLst>
              <a:path w="141605" h="122555">
                <a:moveTo>
                  <a:pt x="141486" y="0"/>
                </a:moveTo>
                <a:lnTo>
                  <a:pt x="0" y="0"/>
                </a:lnTo>
                <a:lnTo>
                  <a:pt x="70744" y="121972"/>
                </a:lnTo>
                <a:lnTo>
                  <a:pt x="141486" y="0"/>
                </a:lnTo>
                <a:close/>
              </a:path>
            </a:pathLst>
          </a:custGeom>
          <a:solidFill>
            <a:srgbClr val="C00000"/>
          </a:solidFill>
        </p:spPr>
        <p:txBody>
          <a:bodyPr wrap="square" lIns="0" tIns="0" rIns="0" bIns="0" rtlCol="0"/>
          <a:lstStyle/>
          <a:p>
            <a:endParaRPr/>
          </a:p>
        </p:txBody>
      </p:sp>
      <p:sp>
        <p:nvSpPr>
          <p:cNvPr id="6" name="object 6"/>
          <p:cNvSpPr/>
          <p:nvPr/>
        </p:nvSpPr>
        <p:spPr>
          <a:xfrm>
            <a:off x="3345284" y="1812140"/>
            <a:ext cx="141605" cy="122555"/>
          </a:xfrm>
          <a:custGeom>
            <a:avLst/>
            <a:gdLst/>
            <a:ahLst/>
            <a:cxnLst/>
            <a:rect l="l" t="t" r="r" b="b"/>
            <a:pathLst>
              <a:path w="141604" h="122555">
                <a:moveTo>
                  <a:pt x="141486" y="0"/>
                </a:moveTo>
                <a:lnTo>
                  <a:pt x="0" y="0"/>
                </a:lnTo>
                <a:lnTo>
                  <a:pt x="70742" y="121972"/>
                </a:lnTo>
                <a:lnTo>
                  <a:pt x="141486" y="0"/>
                </a:lnTo>
                <a:close/>
              </a:path>
            </a:pathLst>
          </a:custGeom>
          <a:solidFill>
            <a:srgbClr val="C00000"/>
          </a:solidFill>
        </p:spPr>
        <p:txBody>
          <a:bodyPr wrap="square" lIns="0" tIns="0" rIns="0" bIns="0" rtlCol="0"/>
          <a:lstStyle/>
          <a:p>
            <a:endParaRPr/>
          </a:p>
        </p:txBody>
      </p:sp>
      <p:sp>
        <p:nvSpPr>
          <p:cNvPr id="7" name="object 7"/>
          <p:cNvSpPr/>
          <p:nvPr/>
        </p:nvSpPr>
        <p:spPr>
          <a:xfrm>
            <a:off x="4134229" y="1806708"/>
            <a:ext cx="141605" cy="122555"/>
          </a:xfrm>
          <a:custGeom>
            <a:avLst/>
            <a:gdLst/>
            <a:ahLst/>
            <a:cxnLst/>
            <a:rect l="l" t="t" r="r" b="b"/>
            <a:pathLst>
              <a:path w="141604" h="122555">
                <a:moveTo>
                  <a:pt x="141486" y="0"/>
                </a:moveTo>
                <a:lnTo>
                  <a:pt x="0" y="0"/>
                </a:lnTo>
                <a:lnTo>
                  <a:pt x="70744" y="121972"/>
                </a:lnTo>
                <a:lnTo>
                  <a:pt x="141486" y="0"/>
                </a:lnTo>
                <a:close/>
              </a:path>
            </a:pathLst>
          </a:custGeom>
          <a:solidFill>
            <a:srgbClr val="C00000"/>
          </a:solidFill>
        </p:spPr>
        <p:txBody>
          <a:bodyPr wrap="square" lIns="0" tIns="0" rIns="0" bIns="0" rtlCol="0"/>
          <a:lstStyle/>
          <a:p>
            <a:endParaRPr/>
          </a:p>
        </p:txBody>
      </p:sp>
      <p:sp>
        <p:nvSpPr>
          <p:cNvPr id="8" name="object 8"/>
          <p:cNvSpPr/>
          <p:nvPr/>
        </p:nvSpPr>
        <p:spPr>
          <a:xfrm>
            <a:off x="6192347" y="1806708"/>
            <a:ext cx="141605" cy="122555"/>
          </a:xfrm>
          <a:custGeom>
            <a:avLst/>
            <a:gdLst/>
            <a:ahLst/>
            <a:cxnLst/>
            <a:rect l="l" t="t" r="r" b="b"/>
            <a:pathLst>
              <a:path w="141604" h="122555">
                <a:moveTo>
                  <a:pt x="141486" y="0"/>
                </a:moveTo>
                <a:lnTo>
                  <a:pt x="0" y="0"/>
                </a:lnTo>
                <a:lnTo>
                  <a:pt x="70744" y="121972"/>
                </a:lnTo>
                <a:lnTo>
                  <a:pt x="141486" y="0"/>
                </a:lnTo>
                <a:close/>
              </a:path>
            </a:pathLst>
          </a:custGeom>
          <a:solidFill>
            <a:srgbClr val="C00000"/>
          </a:solidFill>
        </p:spPr>
        <p:txBody>
          <a:bodyPr wrap="square" lIns="0" tIns="0" rIns="0" bIns="0" rtlCol="0"/>
          <a:lstStyle/>
          <a:p>
            <a:endParaRPr/>
          </a:p>
        </p:txBody>
      </p:sp>
      <p:sp>
        <p:nvSpPr>
          <p:cNvPr id="9" name="object 9"/>
          <p:cNvSpPr/>
          <p:nvPr/>
        </p:nvSpPr>
        <p:spPr>
          <a:xfrm>
            <a:off x="7226813" y="1806708"/>
            <a:ext cx="141605" cy="122555"/>
          </a:xfrm>
          <a:custGeom>
            <a:avLst/>
            <a:gdLst/>
            <a:ahLst/>
            <a:cxnLst/>
            <a:rect l="l" t="t" r="r" b="b"/>
            <a:pathLst>
              <a:path w="141604" h="122555">
                <a:moveTo>
                  <a:pt x="141486" y="0"/>
                </a:moveTo>
                <a:lnTo>
                  <a:pt x="0" y="0"/>
                </a:lnTo>
                <a:lnTo>
                  <a:pt x="70742" y="121972"/>
                </a:lnTo>
                <a:lnTo>
                  <a:pt x="141486" y="0"/>
                </a:lnTo>
                <a:close/>
              </a:path>
            </a:pathLst>
          </a:custGeom>
          <a:solidFill>
            <a:srgbClr val="C00000"/>
          </a:solidFill>
        </p:spPr>
        <p:txBody>
          <a:bodyPr wrap="square" lIns="0" tIns="0" rIns="0" bIns="0" rtlCol="0"/>
          <a:lstStyle/>
          <a:p>
            <a:endParaRPr/>
          </a:p>
        </p:txBody>
      </p:sp>
      <p:sp>
        <p:nvSpPr>
          <p:cNvPr id="10" name="object 10"/>
          <p:cNvSpPr/>
          <p:nvPr/>
        </p:nvSpPr>
        <p:spPr>
          <a:xfrm>
            <a:off x="5839507" y="1338857"/>
            <a:ext cx="1974850" cy="149225"/>
          </a:xfrm>
          <a:custGeom>
            <a:avLst/>
            <a:gdLst/>
            <a:ahLst/>
            <a:cxnLst/>
            <a:rect l="l" t="t" r="r" b="b"/>
            <a:pathLst>
              <a:path w="1974850" h="149225">
                <a:moveTo>
                  <a:pt x="0" y="149087"/>
                </a:moveTo>
                <a:lnTo>
                  <a:pt x="976" y="120071"/>
                </a:lnTo>
                <a:lnTo>
                  <a:pt x="3638" y="96376"/>
                </a:lnTo>
                <a:lnTo>
                  <a:pt x="7587" y="80401"/>
                </a:lnTo>
                <a:lnTo>
                  <a:pt x="12422" y="74543"/>
                </a:lnTo>
                <a:lnTo>
                  <a:pt x="974805" y="74543"/>
                </a:lnTo>
                <a:lnTo>
                  <a:pt x="979640" y="68685"/>
                </a:lnTo>
                <a:lnTo>
                  <a:pt x="983589" y="52710"/>
                </a:lnTo>
                <a:lnTo>
                  <a:pt x="986251" y="29015"/>
                </a:lnTo>
                <a:lnTo>
                  <a:pt x="987228" y="0"/>
                </a:lnTo>
                <a:lnTo>
                  <a:pt x="988204" y="29015"/>
                </a:lnTo>
                <a:lnTo>
                  <a:pt x="990866" y="52710"/>
                </a:lnTo>
                <a:lnTo>
                  <a:pt x="994815" y="68685"/>
                </a:lnTo>
                <a:lnTo>
                  <a:pt x="999650" y="74543"/>
                </a:lnTo>
                <a:lnTo>
                  <a:pt x="1962034" y="74543"/>
                </a:lnTo>
                <a:lnTo>
                  <a:pt x="1966869" y="80401"/>
                </a:lnTo>
                <a:lnTo>
                  <a:pt x="1970817" y="96376"/>
                </a:lnTo>
                <a:lnTo>
                  <a:pt x="1973479" y="120071"/>
                </a:lnTo>
                <a:lnTo>
                  <a:pt x="1974456" y="149087"/>
                </a:lnTo>
              </a:path>
            </a:pathLst>
          </a:custGeom>
          <a:ln w="19050">
            <a:solidFill>
              <a:srgbClr val="A6A6A6"/>
            </a:solidFill>
          </a:ln>
        </p:spPr>
        <p:txBody>
          <a:bodyPr wrap="square" lIns="0" tIns="0" rIns="0" bIns="0" rtlCol="0"/>
          <a:lstStyle/>
          <a:p>
            <a:endParaRPr/>
          </a:p>
        </p:txBody>
      </p:sp>
      <p:sp>
        <p:nvSpPr>
          <p:cNvPr id="11" name="object 11"/>
          <p:cNvSpPr txBox="1"/>
          <p:nvPr/>
        </p:nvSpPr>
        <p:spPr>
          <a:xfrm>
            <a:off x="523770" y="1019019"/>
            <a:ext cx="7303134" cy="773430"/>
          </a:xfrm>
          <a:prstGeom prst="rect">
            <a:avLst/>
          </a:prstGeom>
        </p:spPr>
        <p:txBody>
          <a:bodyPr vert="horz" wrap="square" lIns="0" tIns="14605" rIns="0" bIns="0" rtlCol="0">
            <a:spAutoFit/>
          </a:bodyPr>
          <a:lstStyle/>
          <a:p>
            <a:pPr marR="235585" algn="r">
              <a:lnSpc>
                <a:spcPct val="100000"/>
              </a:lnSpc>
              <a:spcBef>
                <a:spcPts val="115"/>
              </a:spcBef>
            </a:pPr>
            <a:r>
              <a:rPr sz="1750" spc="-40" dirty="0">
                <a:solidFill>
                  <a:srgbClr val="A6A6A6"/>
                </a:solidFill>
                <a:latin typeface="Calibri"/>
                <a:cs typeface="Calibri"/>
              </a:rPr>
              <a:t>cf.</a:t>
            </a:r>
            <a:r>
              <a:rPr sz="1750" spc="-15" dirty="0">
                <a:solidFill>
                  <a:srgbClr val="A6A6A6"/>
                </a:solidFill>
                <a:latin typeface="Calibri"/>
                <a:cs typeface="Calibri"/>
              </a:rPr>
              <a:t> </a:t>
            </a:r>
            <a:r>
              <a:rPr sz="1750" spc="-20" dirty="0">
                <a:solidFill>
                  <a:srgbClr val="A6A6A6"/>
                </a:solidFill>
                <a:latin typeface="Calibri"/>
                <a:cs typeface="Calibri"/>
              </a:rPr>
              <a:t>FASTQ</a:t>
            </a:r>
            <a:r>
              <a:rPr sz="1750" spc="-10" dirty="0">
                <a:solidFill>
                  <a:srgbClr val="A6A6A6"/>
                </a:solidFill>
                <a:latin typeface="Calibri"/>
                <a:cs typeface="Calibri"/>
              </a:rPr>
              <a:t> </a:t>
            </a:r>
            <a:r>
              <a:rPr sz="1750" dirty="0">
                <a:solidFill>
                  <a:srgbClr val="A6A6A6"/>
                </a:solidFill>
                <a:latin typeface="Calibri"/>
                <a:cs typeface="Calibri"/>
              </a:rPr>
              <a:t>format</a:t>
            </a:r>
            <a:endParaRPr sz="1750">
              <a:latin typeface="Calibri"/>
              <a:cs typeface="Calibri"/>
            </a:endParaRPr>
          </a:p>
          <a:p>
            <a:pPr marL="12700">
              <a:lnSpc>
                <a:spcPct val="100000"/>
              </a:lnSpc>
              <a:spcBef>
                <a:spcPts val="1664"/>
              </a:spcBef>
              <a:tabLst>
                <a:tab pos="1219200" algn="l"/>
                <a:tab pos="1836420" algn="l"/>
                <a:tab pos="3435985" algn="l"/>
                <a:tab pos="5332730" algn="l"/>
              </a:tabLst>
            </a:pPr>
            <a:r>
              <a:rPr sz="1750" dirty="0">
                <a:solidFill>
                  <a:srgbClr val="C00000"/>
                </a:solidFill>
                <a:latin typeface="Calibri"/>
                <a:cs typeface="Calibri"/>
              </a:rPr>
              <a:t>Read</a:t>
            </a:r>
            <a:r>
              <a:rPr sz="1750" spc="25" dirty="0">
                <a:solidFill>
                  <a:srgbClr val="C00000"/>
                </a:solidFill>
                <a:latin typeface="Calibri"/>
                <a:cs typeface="Calibri"/>
              </a:rPr>
              <a:t> </a:t>
            </a:r>
            <a:r>
              <a:rPr sz="1750" spc="15" dirty="0">
                <a:solidFill>
                  <a:srgbClr val="C00000"/>
                </a:solidFill>
                <a:latin typeface="Calibri"/>
                <a:cs typeface="Calibri"/>
              </a:rPr>
              <a:t>Name	</a:t>
            </a:r>
            <a:r>
              <a:rPr sz="1750" spc="10" dirty="0">
                <a:solidFill>
                  <a:srgbClr val="C00000"/>
                </a:solidFill>
                <a:latin typeface="Calibri"/>
                <a:cs typeface="Calibri"/>
              </a:rPr>
              <a:t>FLAG	Chrom </a:t>
            </a:r>
            <a:r>
              <a:rPr sz="1750" spc="95" dirty="0">
                <a:solidFill>
                  <a:srgbClr val="C00000"/>
                </a:solidFill>
                <a:latin typeface="Calibri"/>
                <a:cs typeface="Calibri"/>
              </a:rPr>
              <a:t> </a:t>
            </a:r>
            <a:r>
              <a:rPr sz="1750" dirty="0">
                <a:solidFill>
                  <a:srgbClr val="C00000"/>
                </a:solidFill>
                <a:latin typeface="Calibri"/>
                <a:cs typeface="Calibri"/>
              </a:rPr>
              <a:t>AlnStart	</a:t>
            </a:r>
            <a:r>
              <a:rPr sz="1750" spc="5" dirty="0">
                <a:solidFill>
                  <a:srgbClr val="C00000"/>
                </a:solidFill>
                <a:latin typeface="Calibri"/>
                <a:cs typeface="Calibri"/>
              </a:rPr>
              <a:t>CIGAR	</a:t>
            </a:r>
            <a:r>
              <a:rPr sz="1750" spc="10" dirty="0">
                <a:solidFill>
                  <a:srgbClr val="C00000"/>
                </a:solidFill>
                <a:latin typeface="Calibri"/>
                <a:cs typeface="Calibri"/>
              </a:rPr>
              <a:t>Sequence </a:t>
            </a:r>
            <a:r>
              <a:rPr sz="1750" spc="25" dirty="0">
                <a:solidFill>
                  <a:srgbClr val="C00000"/>
                </a:solidFill>
                <a:latin typeface="Calibri"/>
                <a:cs typeface="Calibri"/>
              </a:rPr>
              <a:t> </a:t>
            </a:r>
            <a:r>
              <a:rPr sz="1750" spc="10" dirty="0">
                <a:solidFill>
                  <a:srgbClr val="C00000"/>
                </a:solidFill>
                <a:latin typeface="Calibri"/>
                <a:cs typeface="Calibri"/>
              </a:rPr>
              <a:t>BaseQuals</a:t>
            </a:r>
            <a:endParaRPr sz="1750">
              <a:latin typeface="Calibri"/>
              <a:cs typeface="Calibri"/>
            </a:endParaRPr>
          </a:p>
        </p:txBody>
      </p:sp>
      <p:sp>
        <p:nvSpPr>
          <p:cNvPr id="12" name="object 12"/>
          <p:cNvSpPr/>
          <p:nvPr/>
        </p:nvSpPr>
        <p:spPr>
          <a:xfrm>
            <a:off x="828301" y="1805325"/>
            <a:ext cx="141605" cy="122555"/>
          </a:xfrm>
          <a:custGeom>
            <a:avLst/>
            <a:gdLst/>
            <a:ahLst/>
            <a:cxnLst/>
            <a:rect l="l" t="t" r="r" b="b"/>
            <a:pathLst>
              <a:path w="141605" h="122555">
                <a:moveTo>
                  <a:pt x="141487" y="0"/>
                </a:moveTo>
                <a:lnTo>
                  <a:pt x="0" y="0"/>
                </a:lnTo>
                <a:lnTo>
                  <a:pt x="70743" y="121972"/>
                </a:lnTo>
                <a:lnTo>
                  <a:pt x="141487" y="0"/>
                </a:lnTo>
                <a:close/>
              </a:path>
            </a:pathLst>
          </a:custGeom>
          <a:solidFill>
            <a:srgbClr val="C00000"/>
          </a:solidFill>
        </p:spPr>
        <p:txBody>
          <a:bodyPr wrap="square" lIns="0" tIns="0" rIns="0" bIns="0" rtlCol="0"/>
          <a:lstStyle/>
          <a:p>
            <a:endParaRPr/>
          </a:p>
        </p:txBody>
      </p:sp>
      <p:sp>
        <p:nvSpPr>
          <p:cNvPr id="13" name="object 13"/>
          <p:cNvSpPr/>
          <p:nvPr/>
        </p:nvSpPr>
        <p:spPr>
          <a:xfrm>
            <a:off x="1907871" y="1805325"/>
            <a:ext cx="141605" cy="122555"/>
          </a:xfrm>
          <a:custGeom>
            <a:avLst/>
            <a:gdLst/>
            <a:ahLst/>
            <a:cxnLst/>
            <a:rect l="l" t="t" r="r" b="b"/>
            <a:pathLst>
              <a:path w="141605" h="122555">
                <a:moveTo>
                  <a:pt x="141486" y="0"/>
                </a:moveTo>
                <a:lnTo>
                  <a:pt x="0" y="0"/>
                </a:lnTo>
                <a:lnTo>
                  <a:pt x="70742" y="121972"/>
                </a:lnTo>
                <a:lnTo>
                  <a:pt x="141486" y="0"/>
                </a:lnTo>
                <a:close/>
              </a:path>
            </a:pathLst>
          </a:custGeom>
          <a:solidFill>
            <a:srgbClr val="C00000"/>
          </a:solidFill>
        </p:spPr>
        <p:txBody>
          <a:bodyPr wrap="square" lIns="0" tIns="0" rIns="0" bIns="0" rtlCol="0"/>
          <a:lstStyle/>
          <a:p>
            <a:endParaRPr/>
          </a:p>
        </p:txBody>
      </p:sp>
    </p:spTree>
    <p:extLst>
      <p:ext uri="{BB962C8B-B14F-4D97-AF65-F5344CB8AC3E}">
        <p14:creationId xmlns:p14="http://schemas.microsoft.com/office/powerpoint/2010/main" val="2812412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62115" y="0"/>
            <a:ext cx="2221865" cy="695960"/>
          </a:xfrm>
          <a:prstGeom prst="rect">
            <a:avLst/>
          </a:prstGeom>
        </p:spPr>
        <p:txBody>
          <a:bodyPr vert="horz" wrap="square" lIns="0" tIns="12700" rIns="0" bIns="0" rtlCol="0">
            <a:spAutoFit/>
          </a:bodyPr>
          <a:lstStyle/>
          <a:p>
            <a:pPr marL="12700">
              <a:lnSpc>
                <a:spcPct val="100000"/>
              </a:lnSpc>
              <a:spcBef>
                <a:spcPts val="100"/>
              </a:spcBef>
            </a:pPr>
            <a:r>
              <a:rPr spc="-60" dirty="0"/>
              <a:t>SAM</a:t>
            </a:r>
            <a:r>
              <a:rPr spc="-70" dirty="0"/>
              <a:t> </a:t>
            </a:r>
            <a:r>
              <a:rPr spc="-30" dirty="0"/>
              <a:t>flags</a:t>
            </a:r>
          </a:p>
        </p:txBody>
      </p:sp>
      <p:pic>
        <p:nvPicPr>
          <p:cNvPr id="3" name="object 3"/>
          <p:cNvPicPr/>
          <p:nvPr/>
        </p:nvPicPr>
        <p:blipFill>
          <a:blip r:embed="rId2" cstate="print"/>
          <a:stretch>
            <a:fillRect/>
          </a:stretch>
        </p:blipFill>
        <p:spPr>
          <a:xfrm>
            <a:off x="327050" y="1108506"/>
            <a:ext cx="4413715" cy="2682469"/>
          </a:xfrm>
          <a:prstGeom prst="rect">
            <a:avLst/>
          </a:prstGeom>
        </p:spPr>
      </p:pic>
      <p:sp>
        <p:nvSpPr>
          <p:cNvPr id="4" name="object 4"/>
          <p:cNvSpPr txBox="1"/>
          <p:nvPr/>
        </p:nvSpPr>
        <p:spPr>
          <a:xfrm>
            <a:off x="5822017" y="976376"/>
            <a:ext cx="744220" cy="254000"/>
          </a:xfrm>
          <a:prstGeom prst="rect">
            <a:avLst/>
          </a:prstGeom>
        </p:spPr>
        <p:txBody>
          <a:bodyPr vert="horz" wrap="square" lIns="0" tIns="12700" rIns="0" bIns="0" rtlCol="0">
            <a:spAutoFit/>
          </a:bodyPr>
          <a:lstStyle/>
          <a:p>
            <a:pPr marL="12700">
              <a:lnSpc>
                <a:spcPct val="100000"/>
              </a:lnSpc>
              <a:spcBef>
                <a:spcPts val="100"/>
              </a:spcBef>
            </a:pPr>
            <a:r>
              <a:rPr sz="1500" u="sng" spc="20" dirty="0">
                <a:uFill>
                  <a:solidFill>
                    <a:srgbClr val="000000"/>
                  </a:solidFill>
                </a:uFill>
                <a:latin typeface="Helvetica-Light"/>
                <a:cs typeface="Helvetica-Light"/>
              </a:rPr>
              <a:t>Base</a:t>
            </a:r>
            <a:r>
              <a:rPr sz="1500" u="sng" spc="-40" dirty="0">
                <a:uFill>
                  <a:solidFill>
                    <a:srgbClr val="000000"/>
                  </a:solidFill>
                </a:uFill>
                <a:latin typeface="Helvetica-Light"/>
                <a:cs typeface="Helvetica-Light"/>
              </a:rPr>
              <a:t> </a:t>
            </a:r>
            <a:r>
              <a:rPr sz="1500" u="sng" spc="10" dirty="0">
                <a:uFill>
                  <a:solidFill>
                    <a:srgbClr val="000000"/>
                  </a:solidFill>
                </a:uFill>
                <a:latin typeface="Helvetica-Light"/>
                <a:cs typeface="Helvetica-Light"/>
              </a:rPr>
              <a:t>10</a:t>
            </a:r>
            <a:endParaRPr sz="1500">
              <a:latin typeface="Helvetica-Light"/>
              <a:cs typeface="Helvetica-Light"/>
            </a:endParaRPr>
          </a:p>
        </p:txBody>
      </p:sp>
      <p:graphicFrame>
        <p:nvGraphicFramePr>
          <p:cNvPr id="5" name="object 5"/>
          <p:cNvGraphicFramePr>
            <a:graphicFrameLocks noGrp="1"/>
          </p:cNvGraphicFramePr>
          <p:nvPr/>
        </p:nvGraphicFramePr>
        <p:xfrm>
          <a:off x="4903589" y="1309415"/>
          <a:ext cx="1720850" cy="2542159"/>
        </p:xfrm>
        <a:graphic>
          <a:graphicData uri="http://schemas.openxmlformats.org/drawingml/2006/table">
            <a:tbl>
              <a:tblPr firstRow="1" bandRow="1">
                <a:tableStyleId>{2D5ABB26-0587-4C30-8999-92F81FD0307C}</a:tableStyleId>
              </a:tblPr>
              <a:tblGrid>
                <a:gridCol w="857250">
                  <a:extLst>
                    <a:ext uri="{9D8B030D-6E8A-4147-A177-3AD203B41FA5}">
                      <a16:colId xmlns:a16="http://schemas.microsoft.com/office/drawing/2014/main" val="20000"/>
                    </a:ext>
                  </a:extLst>
                </a:gridCol>
                <a:gridCol w="863600">
                  <a:extLst>
                    <a:ext uri="{9D8B030D-6E8A-4147-A177-3AD203B41FA5}">
                      <a16:colId xmlns:a16="http://schemas.microsoft.com/office/drawing/2014/main" val="20001"/>
                    </a:ext>
                  </a:extLst>
                </a:gridCol>
              </a:tblGrid>
              <a:tr h="211454">
                <a:tc>
                  <a:txBody>
                    <a:bodyPr/>
                    <a:lstStyle/>
                    <a:p>
                      <a:pPr marR="173355" algn="r">
                        <a:lnSpc>
                          <a:spcPts val="1565"/>
                        </a:lnSpc>
                      </a:pPr>
                      <a:r>
                        <a:rPr sz="1700" spc="-10" dirty="0">
                          <a:solidFill>
                            <a:srgbClr val="A6AAA9"/>
                          </a:solidFill>
                          <a:latin typeface="Courier"/>
                          <a:cs typeface="Courier"/>
                        </a:rPr>
                        <a:t>0x</a:t>
                      </a:r>
                      <a:r>
                        <a:rPr sz="1700" spc="-10" dirty="0">
                          <a:latin typeface="Courier"/>
                          <a:cs typeface="Courier"/>
                        </a:rPr>
                        <a:t>1</a:t>
                      </a:r>
                      <a:endParaRPr sz="1700">
                        <a:latin typeface="Courier"/>
                        <a:cs typeface="Courier"/>
                      </a:endParaRPr>
                    </a:p>
                  </a:txBody>
                  <a:tcPr marL="0" marR="0" marT="0" marB="0"/>
                </a:tc>
                <a:tc>
                  <a:txBody>
                    <a:bodyPr/>
                    <a:lstStyle/>
                    <a:p>
                      <a:pPr marR="139065" algn="r">
                        <a:lnSpc>
                          <a:spcPts val="1565"/>
                        </a:lnSpc>
                      </a:pPr>
                      <a:r>
                        <a:rPr sz="1700" dirty="0">
                          <a:solidFill>
                            <a:srgbClr val="4472C4"/>
                          </a:solidFill>
                          <a:latin typeface="Courier"/>
                          <a:cs typeface="Courier"/>
                        </a:rPr>
                        <a:t>1</a:t>
                      </a:r>
                      <a:endParaRPr sz="1700">
                        <a:latin typeface="Courier"/>
                        <a:cs typeface="Courier"/>
                      </a:endParaRPr>
                    </a:p>
                  </a:txBody>
                  <a:tcPr marL="0" marR="0" marT="0" marB="0"/>
                </a:tc>
                <a:extLst>
                  <a:ext uri="{0D108BD9-81ED-4DB2-BD59-A6C34878D82A}">
                    <a16:rowId xmlns:a16="http://schemas.microsoft.com/office/drawing/2014/main" val="10000"/>
                  </a:ext>
                </a:extLst>
              </a:tr>
              <a:tr h="202565">
                <a:tc>
                  <a:txBody>
                    <a:bodyPr/>
                    <a:lstStyle/>
                    <a:p>
                      <a:pPr marR="173355" algn="r">
                        <a:lnSpc>
                          <a:spcPts val="1495"/>
                        </a:lnSpc>
                      </a:pPr>
                      <a:r>
                        <a:rPr sz="1700" spc="-10" dirty="0">
                          <a:solidFill>
                            <a:srgbClr val="A6AAA9"/>
                          </a:solidFill>
                          <a:latin typeface="Courier"/>
                          <a:cs typeface="Courier"/>
                        </a:rPr>
                        <a:t>0x</a:t>
                      </a:r>
                      <a:r>
                        <a:rPr sz="1700" spc="-10" dirty="0">
                          <a:latin typeface="Courier"/>
                          <a:cs typeface="Courier"/>
                        </a:rPr>
                        <a:t>2</a:t>
                      </a:r>
                      <a:endParaRPr sz="1700">
                        <a:latin typeface="Courier"/>
                        <a:cs typeface="Courier"/>
                      </a:endParaRPr>
                    </a:p>
                  </a:txBody>
                  <a:tcPr marL="0" marR="0" marT="0" marB="0"/>
                </a:tc>
                <a:tc>
                  <a:txBody>
                    <a:bodyPr/>
                    <a:lstStyle/>
                    <a:p>
                      <a:pPr marR="139065" algn="r">
                        <a:lnSpc>
                          <a:spcPts val="1495"/>
                        </a:lnSpc>
                      </a:pPr>
                      <a:r>
                        <a:rPr sz="1700" dirty="0">
                          <a:solidFill>
                            <a:srgbClr val="4472C4"/>
                          </a:solidFill>
                          <a:latin typeface="Courier"/>
                          <a:cs typeface="Courier"/>
                        </a:rPr>
                        <a:t>2</a:t>
                      </a:r>
                      <a:endParaRPr sz="1700">
                        <a:latin typeface="Courier"/>
                        <a:cs typeface="Courier"/>
                      </a:endParaRPr>
                    </a:p>
                  </a:txBody>
                  <a:tcPr marL="0" marR="0" marT="0" marB="0"/>
                </a:tc>
                <a:extLst>
                  <a:ext uri="{0D108BD9-81ED-4DB2-BD59-A6C34878D82A}">
                    <a16:rowId xmlns:a16="http://schemas.microsoft.com/office/drawing/2014/main" val="10001"/>
                  </a:ext>
                </a:extLst>
              </a:tr>
              <a:tr h="202565">
                <a:tc>
                  <a:txBody>
                    <a:bodyPr/>
                    <a:lstStyle/>
                    <a:p>
                      <a:pPr marR="173355" algn="r">
                        <a:lnSpc>
                          <a:spcPts val="1495"/>
                        </a:lnSpc>
                      </a:pPr>
                      <a:r>
                        <a:rPr sz="1700" spc="-10" dirty="0">
                          <a:solidFill>
                            <a:srgbClr val="A6AAA9"/>
                          </a:solidFill>
                          <a:latin typeface="Courier"/>
                          <a:cs typeface="Courier"/>
                        </a:rPr>
                        <a:t>0x</a:t>
                      </a:r>
                      <a:r>
                        <a:rPr sz="1700" spc="-10" dirty="0">
                          <a:latin typeface="Courier"/>
                          <a:cs typeface="Courier"/>
                        </a:rPr>
                        <a:t>4</a:t>
                      </a:r>
                      <a:endParaRPr sz="1700">
                        <a:latin typeface="Courier"/>
                        <a:cs typeface="Courier"/>
                      </a:endParaRPr>
                    </a:p>
                  </a:txBody>
                  <a:tcPr marL="0" marR="0" marT="0" marB="0"/>
                </a:tc>
                <a:tc>
                  <a:txBody>
                    <a:bodyPr/>
                    <a:lstStyle/>
                    <a:p>
                      <a:pPr marR="139065" algn="r">
                        <a:lnSpc>
                          <a:spcPts val="1495"/>
                        </a:lnSpc>
                      </a:pPr>
                      <a:r>
                        <a:rPr sz="1700" dirty="0">
                          <a:solidFill>
                            <a:srgbClr val="4472C4"/>
                          </a:solidFill>
                          <a:latin typeface="Courier"/>
                          <a:cs typeface="Courier"/>
                        </a:rPr>
                        <a:t>4</a:t>
                      </a:r>
                      <a:endParaRPr sz="1700">
                        <a:latin typeface="Courier"/>
                        <a:cs typeface="Courier"/>
                      </a:endParaRPr>
                    </a:p>
                  </a:txBody>
                  <a:tcPr marL="0" marR="0" marT="0" marB="0"/>
                </a:tc>
                <a:extLst>
                  <a:ext uri="{0D108BD9-81ED-4DB2-BD59-A6C34878D82A}">
                    <a16:rowId xmlns:a16="http://schemas.microsoft.com/office/drawing/2014/main" val="10002"/>
                  </a:ext>
                </a:extLst>
              </a:tr>
              <a:tr h="203835">
                <a:tc>
                  <a:txBody>
                    <a:bodyPr/>
                    <a:lstStyle/>
                    <a:p>
                      <a:pPr marR="173355" algn="r">
                        <a:lnSpc>
                          <a:spcPts val="1510"/>
                        </a:lnSpc>
                      </a:pPr>
                      <a:r>
                        <a:rPr sz="1700" spc="-10" dirty="0">
                          <a:solidFill>
                            <a:srgbClr val="A6AAA9"/>
                          </a:solidFill>
                          <a:latin typeface="Courier"/>
                          <a:cs typeface="Courier"/>
                        </a:rPr>
                        <a:t>0x</a:t>
                      </a:r>
                      <a:r>
                        <a:rPr sz="1700" spc="-10" dirty="0">
                          <a:latin typeface="Courier"/>
                          <a:cs typeface="Courier"/>
                        </a:rPr>
                        <a:t>8</a:t>
                      </a:r>
                      <a:endParaRPr sz="1700">
                        <a:latin typeface="Courier"/>
                        <a:cs typeface="Courier"/>
                      </a:endParaRPr>
                    </a:p>
                  </a:txBody>
                  <a:tcPr marL="0" marR="0" marT="0" marB="0"/>
                </a:tc>
                <a:tc>
                  <a:txBody>
                    <a:bodyPr/>
                    <a:lstStyle/>
                    <a:p>
                      <a:pPr marR="139065" algn="r">
                        <a:lnSpc>
                          <a:spcPts val="1510"/>
                        </a:lnSpc>
                      </a:pPr>
                      <a:r>
                        <a:rPr sz="1700" dirty="0">
                          <a:solidFill>
                            <a:srgbClr val="4472C4"/>
                          </a:solidFill>
                          <a:latin typeface="Courier"/>
                          <a:cs typeface="Courier"/>
                        </a:rPr>
                        <a:t>8</a:t>
                      </a:r>
                      <a:endParaRPr sz="1700">
                        <a:latin typeface="Courier"/>
                        <a:cs typeface="Courier"/>
                      </a:endParaRPr>
                    </a:p>
                  </a:txBody>
                  <a:tcPr marL="0" marR="0" marT="0" marB="0"/>
                </a:tc>
                <a:extLst>
                  <a:ext uri="{0D108BD9-81ED-4DB2-BD59-A6C34878D82A}">
                    <a16:rowId xmlns:a16="http://schemas.microsoft.com/office/drawing/2014/main" val="10003"/>
                  </a:ext>
                </a:extLst>
              </a:tr>
              <a:tr h="203835">
                <a:tc>
                  <a:txBody>
                    <a:bodyPr/>
                    <a:lstStyle/>
                    <a:p>
                      <a:pPr marR="174625" algn="r">
                        <a:lnSpc>
                          <a:spcPts val="1510"/>
                        </a:lnSpc>
                      </a:pPr>
                      <a:r>
                        <a:rPr sz="1700" spc="-10" dirty="0">
                          <a:solidFill>
                            <a:srgbClr val="A6AAA9"/>
                          </a:solidFill>
                          <a:latin typeface="Courier"/>
                          <a:cs typeface="Courier"/>
                        </a:rPr>
                        <a:t>0x</a:t>
                      </a:r>
                      <a:r>
                        <a:rPr sz="1700" spc="-10" dirty="0">
                          <a:latin typeface="Courier"/>
                          <a:cs typeface="Courier"/>
                        </a:rPr>
                        <a:t>10</a:t>
                      </a:r>
                      <a:endParaRPr sz="1700">
                        <a:latin typeface="Courier"/>
                        <a:cs typeface="Courier"/>
                      </a:endParaRPr>
                    </a:p>
                  </a:txBody>
                  <a:tcPr marL="0" marR="0" marT="0" marB="0"/>
                </a:tc>
                <a:tc>
                  <a:txBody>
                    <a:bodyPr/>
                    <a:lstStyle/>
                    <a:p>
                      <a:pPr marR="140335" algn="r">
                        <a:lnSpc>
                          <a:spcPts val="1510"/>
                        </a:lnSpc>
                      </a:pPr>
                      <a:r>
                        <a:rPr sz="1700" spc="-10" dirty="0">
                          <a:solidFill>
                            <a:srgbClr val="4472C4"/>
                          </a:solidFill>
                          <a:latin typeface="Courier"/>
                          <a:cs typeface="Courier"/>
                        </a:rPr>
                        <a:t>16</a:t>
                      </a:r>
                      <a:endParaRPr sz="1700">
                        <a:latin typeface="Courier"/>
                        <a:cs typeface="Courier"/>
                      </a:endParaRPr>
                    </a:p>
                  </a:txBody>
                  <a:tcPr marL="0" marR="0" marT="0" marB="0"/>
                </a:tc>
                <a:extLst>
                  <a:ext uri="{0D108BD9-81ED-4DB2-BD59-A6C34878D82A}">
                    <a16:rowId xmlns:a16="http://schemas.microsoft.com/office/drawing/2014/main" val="10004"/>
                  </a:ext>
                </a:extLst>
              </a:tr>
              <a:tr h="203835">
                <a:tc>
                  <a:txBody>
                    <a:bodyPr/>
                    <a:lstStyle/>
                    <a:p>
                      <a:pPr marR="174625" algn="r">
                        <a:lnSpc>
                          <a:spcPts val="1510"/>
                        </a:lnSpc>
                      </a:pPr>
                      <a:r>
                        <a:rPr sz="1700" spc="-10" dirty="0">
                          <a:solidFill>
                            <a:srgbClr val="A6AAA9"/>
                          </a:solidFill>
                          <a:latin typeface="Courier"/>
                          <a:cs typeface="Courier"/>
                        </a:rPr>
                        <a:t>0x</a:t>
                      </a:r>
                      <a:r>
                        <a:rPr sz="1700" spc="-10" dirty="0">
                          <a:latin typeface="Courier"/>
                          <a:cs typeface="Courier"/>
                        </a:rPr>
                        <a:t>20</a:t>
                      </a:r>
                      <a:endParaRPr sz="1700">
                        <a:latin typeface="Courier"/>
                        <a:cs typeface="Courier"/>
                      </a:endParaRPr>
                    </a:p>
                  </a:txBody>
                  <a:tcPr marL="0" marR="0" marT="0" marB="0"/>
                </a:tc>
                <a:tc>
                  <a:txBody>
                    <a:bodyPr/>
                    <a:lstStyle/>
                    <a:p>
                      <a:pPr marR="140335" algn="r">
                        <a:lnSpc>
                          <a:spcPts val="1510"/>
                        </a:lnSpc>
                      </a:pPr>
                      <a:r>
                        <a:rPr sz="1700" spc="-10" dirty="0">
                          <a:solidFill>
                            <a:srgbClr val="4472C4"/>
                          </a:solidFill>
                          <a:latin typeface="Courier"/>
                          <a:cs typeface="Courier"/>
                        </a:rPr>
                        <a:t>32</a:t>
                      </a:r>
                      <a:endParaRPr sz="1700">
                        <a:latin typeface="Courier"/>
                        <a:cs typeface="Courier"/>
                      </a:endParaRPr>
                    </a:p>
                  </a:txBody>
                  <a:tcPr marL="0" marR="0" marT="0" marB="0"/>
                </a:tc>
                <a:extLst>
                  <a:ext uri="{0D108BD9-81ED-4DB2-BD59-A6C34878D82A}">
                    <a16:rowId xmlns:a16="http://schemas.microsoft.com/office/drawing/2014/main" val="10005"/>
                  </a:ext>
                </a:extLst>
              </a:tr>
              <a:tr h="203835">
                <a:tc>
                  <a:txBody>
                    <a:bodyPr/>
                    <a:lstStyle/>
                    <a:p>
                      <a:pPr marR="174625" algn="r">
                        <a:lnSpc>
                          <a:spcPts val="1510"/>
                        </a:lnSpc>
                      </a:pPr>
                      <a:r>
                        <a:rPr sz="1700" spc="-10" dirty="0">
                          <a:solidFill>
                            <a:srgbClr val="A6AAA9"/>
                          </a:solidFill>
                          <a:latin typeface="Courier"/>
                          <a:cs typeface="Courier"/>
                        </a:rPr>
                        <a:t>0x</a:t>
                      </a:r>
                      <a:r>
                        <a:rPr sz="1700" spc="-10" dirty="0">
                          <a:latin typeface="Courier"/>
                          <a:cs typeface="Courier"/>
                        </a:rPr>
                        <a:t>40</a:t>
                      </a:r>
                      <a:endParaRPr sz="1700">
                        <a:latin typeface="Courier"/>
                        <a:cs typeface="Courier"/>
                      </a:endParaRPr>
                    </a:p>
                  </a:txBody>
                  <a:tcPr marL="0" marR="0" marT="0" marB="0"/>
                </a:tc>
                <a:tc>
                  <a:txBody>
                    <a:bodyPr/>
                    <a:lstStyle/>
                    <a:p>
                      <a:pPr marR="140335" algn="r">
                        <a:lnSpc>
                          <a:spcPts val="1510"/>
                        </a:lnSpc>
                      </a:pPr>
                      <a:r>
                        <a:rPr sz="1700" spc="-10" dirty="0">
                          <a:solidFill>
                            <a:srgbClr val="4472C4"/>
                          </a:solidFill>
                          <a:latin typeface="Courier"/>
                          <a:cs typeface="Courier"/>
                        </a:rPr>
                        <a:t>64</a:t>
                      </a:r>
                      <a:endParaRPr sz="1700">
                        <a:latin typeface="Courier"/>
                        <a:cs typeface="Courier"/>
                      </a:endParaRPr>
                    </a:p>
                  </a:txBody>
                  <a:tcPr marL="0" marR="0" marT="0" marB="0"/>
                </a:tc>
                <a:extLst>
                  <a:ext uri="{0D108BD9-81ED-4DB2-BD59-A6C34878D82A}">
                    <a16:rowId xmlns:a16="http://schemas.microsoft.com/office/drawing/2014/main" val="10006"/>
                  </a:ext>
                </a:extLst>
              </a:tr>
              <a:tr h="203835">
                <a:tc>
                  <a:txBody>
                    <a:bodyPr/>
                    <a:lstStyle/>
                    <a:p>
                      <a:pPr marR="174625" algn="r">
                        <a:lnSpc>
                          <a:spcPts val="1510"/>
                        </a:lnSpc>
                      </a:pPr>
                      <a:r>
                        <a:rPr sz="1700" spc="-10" dirty="0">
                          <a:solidFill>
                            <a:srgbClr val="A6AAA9"/>
                          </a:solidFill>
                          <a:latin typeface="Courier"/>
                          <a:cs typeface="Courier"/>
                        </a:rPr>
                        <a:t>0x</a:t>
                      </a:r>
                      <a:r>
                        <a:rPr sz="1700" spc="-10" dirty="0">
                          <a:latin typeface="Courier"/>
                          <a:cs typeface="Courier"/>
                        </a:rPr>
                        <a:t>80</a:t>
                      </a:r>
                      <a:endParaRPr sz="1700">
                        <a:latin typeface="Courier"/>
                        <a:cs typeface="Courier"/>
                      </a:endParaRPr>
                    </a:p>
                  </a:txBody>
                  <a:tcPr marL="0" marR="0" marT="0" marB="0"/>
                </a:tc>
                <a:tc>
                  <a:txBody>
                    <a:bodyPr/>
                    <a:lstStyle/>
                    <a:p>
                      <a:pPr marR="140335" algn="r">
                        <a:lnSpc>
                          <a:spcPts val="1510"/>
                        </a:lnSpc>
                      </a:pPr>
                      <a:r>
                        <a:rPr sz="1700" spc="-10" dirty="0">
                          <a:solidFill>
                            <a:srgbClr val="4472C4"/>
                          </a:solidFill>
                          <a:latin typeface="Courier"/>
                          <a:cs typeface="Courier"/>
                        </a:rPr>
                        <a:t>128</a:t>
                      </a:r>
                      <a:endParaRPr sz="1700">
                        <a:latin typeface="Courier"/>
                        <a:cs typeface="Courier"/>
                      </a:endParaRPr>
                    </a:p>
                  </a:txBody>
                  <a:tcPr marL="0" marR="0" marT="0" marB="0"/>
                </a:tc>
                <a:extLst>
                  <a:ext uri="{0D108BD9-81ED-4DB2-BD59-A6C34878D82A}">
                    <a16:rowId xmlns:a16="http://schemas.microsoft.com/office/drawing/2014/main" val="10007"/>
                  </a:ext>
                </a:extLst>
              </a:tr>
              <a:tr h="202565">
                <a:tc>
                  <a:txBody>
                    <a:bodyPr/>
                    <a:lstStyle/>
                    <a:p>
                      <a:pPr marR="174625" algn="r">
                        <a:lnSpc>
                          <a:spcPts val="1495"/>
                        </a:lnSpc>
                      </a:pPr>
                      <a:r>
                        <a:rPr sz="1700" spc="-10" dirty="0">
                          <a:solidFill>
                            <a:srgbClr val="A6AAA9"/>
                          </a:solidFill>
                          <a:latin typeface="Courier"/>
                          <a:cs typeface="Courier"/>
                        </a:rPr>
                        <a:t>0x</a:t>
                      </a:r>
                      <a:r>
                        <a:rPr sz="1700" spc="-10" dirty="0">
                          <a:latin typeface="Courier"/>
                          <a:cs typeface="Courier"/>
                        </a:rPr>
                        <a:t>100</a:t>
                      </a:r>
                      <a:endParaRPr sz="1700">
                        <a:latin typeface="Courier"/>
                        <a:cs typeface="Courier"/>
                      </a:endParaRPr>
                    </a:p>
                  </a:txBody>
                  <a:tcPr marL="0" marR="0" marT="0" marB="0"/>
                </a:tc>
                <a:tc>
                  <a:txBody>
                    <a:bodyPr/>
                    <a:lstStyle/>
                    <a:p>
                      <a:pPr marR="140335" algn="r">
                        <a:lnSpc>
                          <a:spcPts val="1495"/>
                        </a:lnSpc>
                      </a:pPr>
                      <a:r>
                        <a:rPr sz="1700" spc="-10" dirty="0">
                          <a:solidFill>
                            <a:srgbClr val="4472C4"/>
                          </a:solidFill>
                          <a:latin typeface="Courier"/>
                          <a:cs typeface="Courier"/>
                        </a:rPr>
                        <a:t>256</a:t>
                      </a:r>
                      <a:endParaRPr sz="1700">
                        <a:latin typeface="Courier"/>
                        <a:cs typeface="Courier"/>
                      </a:endParaRPr>
                    </a:p>
                  </a:txBody>
                  <a:tcPr marL="0" marR="0" marT="0" marB="0"/>
                </a:tc>
                <a:extLst>
                  <a:ext uri="{0D108BD9-81ED-4DB2-BD59-A6C34878D82A}">
                    <a16:rowId xmlns:a16="http://schemas.microsoft.com/office/drawing/2014/main" val="10008"/>
                  </a:ext>
                </a:extLst>
              </a:tr>
              <a:tr h="202565">
                <a:tc>
                  <a:txBody>
                    <a:bodyPr/>
                    <a:lstStyle/>
                    <a:p>
                      <a:pPr marR="174625" algn="r">
                        <a:lnSpc>
                          <a:spcPts val="1495"/>
                        </a:lnSpc>
                      </a:pPr>
                      <a:r>
                        <a:rPr sz="1700" spc="-10" dirty="0">
                          <a:solidFill>
                            <a:srgbClr val="A6AAA9"/>
                          </a:solidFill>
                          <a:latin typeface="Courier"/>
                          <a:cs typeface="Courier"/>
                        </a:rPr>
                        <a:t>0x</a:t>
                      </a:r>
                      <a:r>
                        <a:rPr sz="1700" spc="-10" dirty="0">
                          <a:latin typeface="Courier"/>
                          <a:cs typeface="Courier"/>
                        </a:rPr>
                        <a:t>200</a:t>
                      </a:r>
                      <a:endParaRPr sz="1700">
                        <a:latin typeface="Courier"/>
                        <a:cs typeface="Courier"/>
                      </a:endParaRPr>
                    </a:p>
                  </a:txBody>
                  <a:tcPr marL="0" marR="0" marT="0" marB="0"/>
                </a:tc>
                <a:tc>
                  <a:txBody>
                    <a:bodyPr/>
                    <a:lstStyle/>
                    <a:p>
                      <a:pPr marR="140335" algn="r">
                        <a:lnSpc>
                          <a:spcPts val="1495"/>
                        </a:lnSpc>
                      </a:pPr>
                      <a:r>
                        <a:rPr sz="1700" spc="-10" dirty="0">
                          <a:solidFill>
                            <a:srgbClr val="4472C4"/>
                          </a:solidFill>
                          <a:latin typeface="Courier"/>
                          <a:cs typeface="Courier"/>
                        </a:rPr>
                        <a:t>512</a:t>
                      </a:r>
                      <a:endParaRPr sz="1700">
                        <a:latin typeface="Courier"/>
                        <a:cs typeface="Courier"/>
                      </a:endParaRPr>
                    </a:p>
                  </a:txBody>
                  <a:tcPr marL="0" marR="0" marT="0" marB="0"/>
                </a:tc>
                <a:extLst>
                  <a:ext uri="{0D108BD9-81ED-4DB2-BD59-A6C34878D82A}">
                    <a16:rowId xmlns:a16="http://schemas.microsoft.com/office/drawing/2014/main" val="10009"/>
                  </a:ext>
                </a:extLst>
              </a:tr>
              <a:tr h="203835">
                <a:tc>
                  <a:txBody>
                    <a:bodyPr/>
                    <a:lstStyle/>
                    <a:p>
                      <a:pPr marR="174625" algn="r">
                        <a:lnSpc>
                          <a:spcPts val="1510"/>
                        </a:lnSpc>
                      </a:pPr>
                      <a:r>
                        <a:rPr sz="1700" spc="-10" dirty="0">
                          <a:solidFill>
                            <a:srgbClr val="A6AAA9"/>
                          </a:solidFill>
                          <a:latin typeface="Courier"/>
                          <a:cs typeface="Courier"/>
                        </a:rPr>
                        <a:t>0x</a:t>
                      </a:r>
                      <a:r>
                        <a:rPr sz="1700" spc="-10" dirty="0">
                          <a:latin typeface="Courier"/>
                          <a:cs typeface="Courier"/>
                        </a:rPr>
                        <a:t>400</a:t>
                      </a:r>
                      <a:endParaRPr sz="1700">
                        <a:latin typeface="Courier"/>
                        <a:cs typeface="Courier"/>
                      </a:endParaRPr>
                    </a:p>
                  </a:txBody>
                  <a:tcPr marL="0" marR="0" marT="0" marB="0"/>
                </a:tc>
                <a:tc>
                  <a:txBody>
                    <a:bodyPr/>
                    <a:lstStyle/>
                    <a:p>
                      <a:pPr marR="140335" algn="r">
                        <a:lnSpc>
                          <a:spcPts val="1510"/>
                        </a:lnSpc>
                      </a:pPr>
                      <a:r>
                        <a:rPr sz="1700" spc="-10" dirty="0">
                          <a:solidFill>
                            <a:srgbClr val="4472C4"/>
                          </a:solidFill>
                          <a:latin typeface="Courier"/>
                          <a:cs typeface="Courier"/>
                        </a:rPr>
                        <a:t>1024</a:t>
                      </a:r>
                      <a:endParaRPr sz="1700">
                        <a:latin typeface="Courier"/>
                        <a:cs typeface="Courier"/>
                      </a:endParaRPr>
                    </a:p>
                  </a:txBody>
                  <a:tcPr marL="0" marR="0" marT="0" marB="0"/>
                </a:tc>
                <a:extLst>
                  <a:ext uri="{0D108BD9-81ED-4DB2-BD59-A6C34878D82A}">
                    <a16:rowId xmlns:a16="http://schemas.microsoft.com/office/drawing/2014/main" val="10010"/>
                  </a:ext>
                </a:extLst>
              </a:tr>
              <a:tr h="259715">
                <a:tc>
                  <a:txBody>
                    <a:bodyPr/>
                    <a:lstStyle/>
                    <a:p>
                      <a:pPr marR="174625" algn="r">
                        <a:lnSpc>
                          <a:spcPts val="1565"/>
                        </a:lnSpc>
                      </a:pPr>
                      <a:r>
                        <a:rPr sz="1700" spc="-10" dirty="0">
                          <a:solidFill>
                            <a:srgbClr val="A6AAA9"/>
                          </a:solidFill>
                          <a:latin typeface="Courier"/>
                          <a:cs typeface="Courier"/>
                        </a:rPr>
                        <a:t>0x</a:t>
                      </a:r>
                      <a:r>
                        <a:rPr sz="1700" spc="-10" dirty="0">
                          <a:latin typeface="Courier"/>
                          <a:cs typeface="Courier"/>
                        </a:rPr>
                        <a:t>800</a:t>
                      </a:r>
                      <a:endParaRPr sz="1700">
                        <a:latin typeface="Courier"/>
                        <a:cs typeface="Courier"/>
                      </a:endParaRPr>
                    </a:p>
                  </a:txBody>
                  <a:tcPr marL="0" marR="0" marT="0" marB="0"/>
                </a:tc>
                <a:tc>
                  <a:txBody>
                    <a:bodyPr/>
                    <a:lstStyle/>
                    <a:p>
                      <a:pPr marR="140335" algn="r">
                        <a:lnSpc>
                          <a:spcPts val="1590"/>
                        </a:lnSpc>
                      </a:pPr>
                      <a:r>
                        <a:rPr sz="1700" spc="-10" dirty="0">
                          <a:solidFill>
                            <a:srgbClr val="4472C4"/>
                          </a:solidFill>
                          <a:latin typeface="Courier"/>
                          <a:cs typeface="Courier"/>
                        </a:rPr>
                        <a:t>2048</a:t>
                      </a:r>
                      <a:endParaRPr sz="1700">
                        <a:latin typeface="Courier"/>
                        <a:cs typeface="Courier"/>
                      </a:endParaRPr>
                    </a:p>
                  </a:txBody>
                  <a:tcPr marL="0" marR="0" marT="0" marB="0">
                    <a:lnB w="28575">
                      <a:solidFill>
                        <a:srgbClr val="4472C4"/>
                      </a:solidFill>
                      <a:prstDash val="solid"/>
                    </a:lnB>
                  </a:tcPr>
                </a:tc>
                <a:extLst>
                  <a:ext uri="{0D108BD9-81ED-4DB2-BD59-A6C34878D82A}">
                    <a16:rowId xmlns:a16="http://schemas.microsoft.com/office/drawing/2014/main" val="10011"/>
                  </a:ext>
                </a:extLst>
              </a:tr>
            </a:tbl>
          </a:graphicData>
        </a:graphic>
      </p:graphicFrame>
      <p:sp>
        <p:nvSpPr>
          <p:cNvPr id="6" name="object 6"/>
          <p:cNvSpPr txBox="1"/>
          <p:nvPr/>
        </p:nvSpPr>
        <p:spPr>
          <a:xfrm>
            <a:off x="4866963" y="976376"/>
            <a:ext cx="744220" cy="254000"/>
          </a:xfrm>
          <a:prstGeom prst="rect">
            <a:avLst/>
          </a:prstGeom>
        </p:spPr>
        <p:txBody>
          <a:bodyPr vert="horz" wrap="square" lIns="0" tIns="12700" rIns="0" bIns="0" rtlCol="0">
            <a:spAutoFit/>
          </a:bodyPr>
          <a:lstStyle/>
          <a:p>
            <a:pPr marL="12700">
              <a:lnSpc>
                <a:spcPct val="100000"/>
              </a:lnSpc>
              <a:spcBef>
                <a:spcPts val="100"/>
              </a:spcBef>
            </a:pPr>
            <a:r>
              <a:rPr sz="1500" u="sng" spc="20" dirty="0">
                <a:uFill>
                  <a:solidFill>
                    <a:srgbClr val="000000"/>
                  </a:solidFill>
                </a:uFill>
                <a:latin typeface="Helvetica-Light"/>
                <a:cs typeface="Helvetica-Light"/>
              </a:rPr>
              <a:t>Base</a:t>
            </a:r>
            <a:r>
              <a:rPr sz="1500" u="sng" spc="-40" dirty="0">
                <a:uFill>
                  <a:solidFill>
                    <a:srgbClr val="000000"/>
                  </a:solidFill>
                </a:uFill>
                <a:latin typeface="Helvetica-Light"/>
                <a:cs typeface="Helvetica-Light"/>
              </a:rPr>
              <a:t> </a:t>
            </a:r>
            <a:r>
              <a:rPr sz="1500" u="sng" spc="10" dirty="0">
                <a:uFill>
                  <a:solidFill>
                    <a:srgbClr val="000000"/>
                  </a:solidFill>
                </a:uFill>
                <a:latin typeface="Helvetica-Light"/>
                <a:cs typeface="Helvetica-Light"/>
              </a:rPr>
              <a:t>16</a:t>
            </a:r>
            <a:endParaRPr sz="1500">
              <a:latin typeface="Helvetica-Light"/>
              <a:cs typeface="Helvetica-Light"/>
            </a:endParaRPr>
          </a:p>
        </p:txBody>
      </p:sp>
      <p:graphicFrame>
        <p:nvGraphicFramePr>
          <p:cNvPr id="7" name="object 7"/>
          <p:cNvGraphicFramePr>
            <a:graphicFrameLocks noGrp="1"/>
          </p:cNvGraphicFramePr>
          <p:nvPr/>
        </p:nvGraphicFramePr>
        <p:xfrm>
          <a:off x="7242756" y="1032890"/>
          <a:ext cx="1720214" cy="2698114"/>
        </p:xfrm>
        <a:graphic>
          <a:graphicData uri="http://schemas.openxmlformats.org/drawingml/2006/table">
            <a:tbl>
              <a:tblPr firstRow="1" bandRow="1">
                <a:tableStyleId>{2D5ABB26-0587-4C30-8999-92F81FD0307C}</a:tableStyleId>
              </a:tblPr>
              <a:tblGrid>
                <a:gridCol w="861060">
                  <a:extLst>
                    <a:ext uri="{9D8B030D-6E8A-4147-A177-3AD203B41FA5}">
                      <a16:colId xmlns:a16="http://schemas.microsoft.com/office/drawing/2014/main" val="20000"/>
                    </a:ext>
                  </a:extLst>
                </a:gridCol>
                <a:gridCol w="859154">
                  <a:extLst>
                    <a:ext uri="{9D8B030D-6E8A-4147-A177-3AD203B41FA5}">
                      <a16:colId xmlns:a16="http://schemas.microsoft.com/office/drawing/2014/main" val="20001"/>
                    </a:ext>
                  </a:extLst>
                </a:gridCol>
              </a:tblGrid>
              <a:tr h="243204">
                <a:tc>
                  <a:txBody>
                    <a:bodyPr/>
                    <a:lstStyle/>
                    <a:p>
                      <a:pPr marL="35560">
                        <a:lnSpc>
                          <a:spcPts val="1455"/>
                        </a:lnSpc>
                      </a:pPr>
                      <a:r>
                        <a:rPr sz="1500" u="sng" spc="20" dirty="0">
                          <a:uFill>
                            <a:solidFill>
                              <a:srgbClr val="000000"/>
                            </a:solidFill>
                          </a:uFill>
                          <a:latin typeface="Helvetica-Light"/>
                          <a:cs typeface="Helvetica-Light"/>
                        </a:rPr>
                        <a:t>Base</a:t>
                      </a:r>
                      <a:r>
                        <a:rPr sz="1500" u="sng" spc="-15" dirty="0">
                          <a:uFill>
                            <a:solidFill>
                              <a:srgbClr val="000000"/>
                            </a:solidFill>
                          </a:uFill>
                          <a:latin typeface="Helvetica-Light"/>
                          <a:cs typeface="Helvetica-Light"/>
                        </a:rPr>
                        <a:t> </a:t>
                      </a:r>
                      <a:r>
                        <a:rPr sz="1500" u="sng" dirty="0">
                          <a:uFill>
                            <a:solidFill>
                              <a:srgbClr val="000000"/>
                            </a:solidFill>
                          </a:uFill>
                          <a:latin typeface="Helvetica-Light"/>
                          <a:cs typeface="Helvetica-Light"/>
                        </a:rPr>
                        <a:t>2</a:t>
                      </a:r>
                      <a:endParaRPr sz="1500">
                        <a:latin typeface="Helvetica-Light"/>
                        <a:cs typeface="Helvetica-Light"/>
                      </a:endParaRPr>
                    </a:p>
                  </a:txBody>
                  <a:tcPr marL="0" marR="0" marT="0" marB="0"/>
                </a:tc>
                <a:tc>
                  <a:txBody>
                    <a:bodyPr/>
                    <a:lstStyle/>
                    <a:p>
                      <a:pPr>
                        <a:lnSpc>
                          <a:spcPct val="100000"/>
                        </a:lnSpc>
                      </a:pPr>
                      <a:endParaRPr sz="1400">
                        <a:latin typeface="Times New Roman"/>
                        <a:cs typeface="Times New Roman"/>
                      </a:endParaRPr>
                    </a:p>
                  </a:txBody>
                  <a:tcPr marL="0" marR="0" marT="0" marB="0"/>
                </a:tc>
                <a:extLst>
                  <a:ext uri="{0D108BD9-81ED-4DB2-BD59-A6C34878D82A}">
                    <a16:rowId xmlns:a16="http://schemas.microsoft.com/office/drawing/2014/main" val="10000"/>
                  </a:ext>
                </a:extLst>
              </a:tr>
              <a:tr h="237490">
                <a:tc>
                  <a:txBody>
                    <a:bodyPr/>
                    <a:lstStyle/>
                    <a:p>
                      <a:pPr marL="31750">
                        <a:lnSpc>
                          <a:spcPct val="100000"/>
                        </a:lnSpc>
                        <a:spcBef>
                          <a:spcPts val="95"/>
                        </a:spcBef>
                      </a:pPr>
                      <a:r>
                        <a:rPr sz="1300" spc="-20" dirty="0">
                          <a:latin typeface="Courier"/>
                          <a:cs typeface="Courier"/>
                        </a:rPr>
                        <a:t>00000000</a:t>
                      </a:r>
                      <a:endParaRPr sz="1300">
                        <a:latin typeface="Courier"/>
                        <a:cs typeface="Courier"/>
                      </a:endParaRPr>
                    </a:p>
                  </a:txBody>
                  <a:tcPr marL="0" marR="0" marT="12065" marB="0"/>
                </a:tc>
                <a:tc>
                  <a:txBody>
                    <a:bodyPr/>
                    <a:lstStyle/>
                    <a:p>
                      <a:pPr marL="1270" algn="ctr">
                        <a:lnSpc>
                          <a:spcPct val="100000"/>
                        </a:lnSpc>
                        <a:spcBef>
                          <a:spcPts val="95"/>
                        </a:spcBef>
                      </a:pPr>
                      <a:r>
                        <a:rPr sz="1300" spc="-20" dirty="0">
                          <a:latin typeface="Courier"/>
                          <a:cs typeface="Courier"/>
                        </a:rPr>
                        <a:t>0000000</a:t>
                      </a:r>
                      <a:r>
                        <a:rPr sz="1300" b="1" spc="-20" dirty="0">
                          <a:latin typeface="Courier"/>
                          <a:cs typeface="Courier"/>
                        </a:rPr>
                        <a:t>1</a:t>
                      </a:r>
                      <a:endParaRPr sz="1300">
                        <a:latin typeface="Courier"/>
                        <a:cs typeface="Courier"/>
                      </a:endParaRPr>
                    </a:p>
                  </a:txBody>
                  <a:tcPr marL="0" marR="0" marT="12065" marB="0"/>
                </a:tc>
                <a:extLst>
                  <a:ext uri="{0D108BD9-81ED-4DB2-BD59-A6C34878D82A}">
                    <a16:rowId xmlns:a16="http://schemas.microsoft.com/office/drawing/2014/main" val="10001"/>
                  </a:ext>
                </a:extLst>
              </a:tr>
              <a:tr h="203835">
                <a:tc>
                  <a:txBody>
                    <a:bodyPr/>
                    <a:lstStyle/>
                    <a:p>
                      <a:pPr marL="31750">
                        <a:lnSpc>
                          <a:spcPts val="1395"/>
                        </a:lnSpc>
                      </a:pPr>
                      <a:r>
                        <a:rPr sz="1300" spc="-20" dirty="0">
                          <a:latin typeface="Courier"/>
                          <a:cs typeface="Courier"/>
                        </a:rPr>
                        <a:t>00000000</a:t>
                      </a:r>
                      <a:endParaRPr sz="1300">
                        <a:latin typeface="Courier"/>
                        <a:cs typeface="Courier"/>
                      </a:endParaRPr>
                    </a:p>
                  </a:txBody>
                  <a:tcPr marL="0" marR="0" marT="0" marB="0"/>
                </a:tc>
                <a:tc>
                  <a:txBody>
                    <a:bodyPr/>
                    <a:lstStyle/>
                    <a:p>
                      <a:pPr marL="1270" algn="ctr">
                        <a:lnSpc>
                          <a:spcPts val="1395"/>
                        </a:lnSpc>
                      </a:pPr>
                      <a:r>
                        <a:rPr sz="1300" spc="-20" dirty="0">
                          <a:latin typeface="Courier"/>
                          <a:cs typeface="Courier"/>
                        </a:rPr>
                        <a:t>000000</a:t>
                      </a:r>
                      <a:r>
                        <a:rPr sz="1300" b="1" spc="-20" dirty="0">
                          <a:latin typeface="Courier"/>
                          <a:cs typeface="Courier"/>
                        </a:rPr>
                        <a:t>1</a:t>
                      </a:r>
                      <a:r>
                        <a:rPr sz="1300" spc="-20" dirty="0">
                          <a:latin typeface="Courier"/>
                          <a:cs typeface="Courier"/>
                        </a:rPr>
                        <a:t>0</a:t>
                      </a:r>
                      <a:endParaRPr sz="1300">
                        <a:latin typeface="Courier"/>
                        <a:cs typeface="Courier"/>
                      </a:endParaRPr>
                    </a:p>
                  </a:txBody>
                  <a:tcPr marL="0" marR="0" marT="0" marB="0"/>
                </a:tc>
                <a:extLst>
                  <a:ext uri="{0D108BD9-81ED-4DB2-BD59-A6C34878D82A}">
                    <a16:rowId xmlns:a16="http://schemas.microsoft.com/office/drawing/2014/main" val="10002"/>
                  </a:ext>
                </a:extLst>
              </a:tr>
              <a:tr h="202565">
                <a:tc>
                  <a:txBody>
                    <a:bodyPr/>
                    <a:lstStyle/>
                    <a:p>
                      <a:pPr marL="31750">
                        <a:lnSpc>
                          <a:spcPts val="1395"/>
                        </a:lnSpc>
                      </a:pPr>
                      <a:r>
                        <a:rPr sz="1300" spc="-20" dirty="0">
                          <a:latin typeface="Courier"/>
                          <a:cs typeface="Courier"/>
                        </a:rPr>
                        <a:t>00000000</a:t>
                      </a:r>
                      <a:endParaRPr sz="1300">
                        <a:latin typeface="Courier"/>
                        <a:cs typeface="Courier"/>
                      </a:endParaRPr>
                    </a:p>
                  </a:txBody>
                  <a:tcPr marL="0" marR="0" marT="0" marB="0"/>
                </a:tc>
                <a:tc>
                  <a:txBody>
                    <a:bodyPr/>
                    <a:lstStyle/>
                    <a:p>
                      <a:pPr algn="ctr">
                        <a:lnSpc>
                          <a:spcPts val="1395"/>
                        </a:lnSpc>
                      </a:pPr>
                      <a:r>
                        <a:rPr sz="1300" spc="-20" dirty="0">
                          <a:latin typeface="Courier"/>
                          <a:cs typeface="Courier"/>
                        </a:rPr>
                        <a:t>00000</a:t>
                      </a:r>
                      <a:r>
                        <a:rPr sz="1300" b="1" spc="-20" dirty="0">
                          <a:latin typeface="Courier"/>
                          <a:cs typeface="Courier"/>
                        </a:rPr>
                        <a:t>1</a:t>
                      </a:r>
                      <a:r>
                        <a:rPr sz="1300" spc="-20" dirty="0">
                          <a:latin typeface="Courier"/>
                          <a:cs typeface="Courier"/>
                        </a:rPr>
                        <a:t>00</a:t>
                      </a:r>
                      <a:endParaRPr sz="1300">
                        <a:latin typeface="Courier"/>
                        <a:cs typeface="Courier"/>
                      </a:endParaRPr>
                    </a:p>
                  </a:txBody>
                  <a:tcPr marL="0" marR="0" marT="0" marB="0"/>
                </a:tc>
                <a:extLst>
                  <a:ext uri="{0D108BD9-81ED-4DB2-BD59-A6C34878D82A}">
                    <a16:rowId xmlns:a16="http://schemas.microsoft.com/office/drawing/2014/main" val="10003"/>
                  </a:ext>
                </a:extLst>
              </a:tr>
              <a:tr h="202565">
                <a:tc>
                  <a:txBody>
                    <a:bodyPr/>
                    <a:lstStyle/>
                    <a:p>
                      <a:pPr marL="41910">
                        <a:lnSpc>
                          <a:spcPts val="1380"/>
                        </a:lnSpc>
                      </a:pPr>
                      <a:r>
                        <a:rPr sz="1300" spc="-20" dirty="0">
                          <a:latin typeface="Courier"/>
                          <a:cs typeface="Courier"/>
                        </a:rPr>
                        <a:t>00000000</a:t>
                      </a:r>
                      <a:endParaRPr sz="1300">
                        <a:latin typeface="Courier"/>
                        <a:cs typeface="Courier"/>
                      </a:endParaRPr>
                    </a:p>
                  </a:txBody>
                  <a:tcPr marL="0" marR="0" marT="0" marB="0"/>
                </a:tc>
                <a:tc>
                  <a:txBody>
                    <a:bodyPr/>
                    <a:lstStyle/>
                    <a:p>
                      <a:pPr marL="20320" algn="ctr">
                        <a:lnSpc>
                          <a:spcPts val="1380"/>
                        </a:lnSpc>
                      </a:pPr>
                      <a:r>
                        <a:rPr sz="1300" spc="-20" dirty="0">
                          <a:latin typeface="Courier"/>
                          <a:cs typeface="Courier"/>
                        </a:rPr>
                        <a:t>0000</a:t>
                      </a:r>
                      <a:r>
                        <a:rPr sz="1300" b="1" spc="-20" dirty="0">
                          <a:latin typeface="Courier"/>
                          <a:cs typeface="Courier"/>
                        </a:rPr>
                        <a:t>1</a:t>
                      </a:r>
                      <a:r>
                        <a:rPr sz="1300" spc="-20" dirty="0">
                          <a:latin typeface="Courier"/>
                          <a:cs typeface="Courier"/>
                        </a:rPr>
                        <a:t>000</a:t>
                      </a:r>
                      <a:endParaRPr sz="1300">
                        <a:latin typeface="Courier"/>
                        <a:cs typeface="Courier"/>
                      </a:endParaRPr>
                    </a:p>
                  </a:txBody>
                  <a:tcPr marL="0" marR="0" marT="0" marB="0"/>
                </a:tc>
                <a:extLst>
                  <a:ext uri="{0D108BD9-81ED-4DB2-BD59-A6C34878D82A}">
                    <a16:rowId xmlns:a16="http://schemas.microsoft.com/office/drawing/2014/main" val="10004"/>
                  </a:ext>
                </a:extLst>
              </a:tr>
              <a:tr h="203835">
                <a:tc>
                  <a:txBody>
                    <a:bodyPr/>
                    <a:lstStyle/>
                    <a:p>
                      <a:pPr marL="31750">
                        <a:lnSpc>
                          <a:spcPts val="1395"/>
                        </a:lnSpc>
                      </a:pPr>
                      <a:r>
                        <a:rPr sz="1300" spc="-20" dirty="0">
                          <a:latin typeface="Courier"/>
                          <a:cs typeface="Courier"/>
                        </a:rPr>
                        <a:t>00000000</a:t>
                      </a:r>
                      <a:endParaRPr sz="1300">
                        <a:latin typeface="Courier"/>
                        <a:cs typeface="Courier"/>
                      </a:endParaRPr>
                    </a:p>
                  </a:txBody>
                  <a:tcPr marL="0" marR="0" marT="0" marB="0"/>
                </a:tc>
                <a:tc>
                  <a:txBody>
                    <a:bodyPr/>
                    <a:lstStyle/>
                    <a:p>
                      <a:pPr algn="ctr">
                        <a:lnSpc>
                          <a:spcPts val="1395"/>
                        </a:lnSpc>
                      </a:pPr>
                      <a:r>
                        <a:rPr sz="1300" spc="-20" dirty="0">
                          <a:latin typeface="Courier"/>
                          <a:cs typeface="Courier"/>
                        </a:rPr>
                        <a:t>000</a:t>
                      </a:r>
                      <a:r>
                        <a:rPr sz="1300" b="1" spc="-20" dirty="0">
                          <a:latin typeface="Courier"/>
                          <a:cs typeface="Courier"/>
                        </a:rPr>
                        <a:t>1</a:t>
                      </a:r>
                      <a:r>
                        <a:rPr sz="1300" spc="-20" dirty="0">
                          <a:latin typeface="Courier"/>
                          <a:cs typeface="Courier"/>
                        </a:rPr>
                        <a:t>0000</a:t>
                      </a:r>
                      <a:endParaRPr sz="1300">
                        <a:latin typeface="Courier"/>
                        <a:cs typeface="Courier"/>
                      </a:endParaRPr>
                    </a:p>
                  </a:txBody>
                  <a:tcPr marL="0" marR="0" marT="0" marB="0"/>
                </a:tc>
                <a:extLst>
                  <a:ext uri="{0D108BD9-81ED-4DB2-BD59-A6C34878D82A}">
                    <a16:rowId xmlns:a16="http://schemas.microsoft.com/office/drawing/2014/main" val="10005"/>
                  </a:ext>
                </a:extLst>
              </a:tr>
              <a:tr h="203835">
                <a:tc>
                  <a:txBody>
                    <a:bodyPr/>
                    <a:lstStyle/>
                    <a:p>
                      <a:pPr marL="31750">
                        <a:lnSpc>
                          <a:spcPts val="1395"/>
                        </a:lnSpc>
                      </a:pPr>
                      <a:r>
                        <a:rPr sz="1300" spc="-20" dirty="0">
                          <a:latin typeface="Courier"/>
                          <a:cs typeface="Courier"/>
                        </a:rPr>
                        <a:t>00000000</a:t>
                      </a:r>
                      <a:endParaRPr sz="1300">
                        <a:latin typeface="Courier"/>
                        <a:cs typeface="Courier"/>
                      </a:endParaRPr>
                    </a:p>
                  </a:txBody>
                  <a:tcPr marL="0" marR="0" marT="0" marB="0"/>
                </a:tc>
                <a:tc>
                  <a:txBody>
                    <a:bodyPr/>
                    <a:lstStyle/>
                    <a:p>
                      <a:pPr algn="ctr">
                        <a:lnSpc>
                          <a:spcPts val="1395"/>
                        </a:lnSpc>
                      </a:pPr>
                      <a:r>
                        <a:rPr sz="1300" spc="-20" dirty="0">
                          <a:latin typeface="Courier"/>
                          <a:cs typeface="Courier"/>
                        </a:rPr>
                        <a:t>00</a:t>
                      </a:r>
                      <a:r>
                        <a:rPr sz="1300" b="1" spc="-20" dirty="0">
                          <a:latin typeface="Courier"/>
                          <a:cs typeface="Courier"/>
                        </a:rPr>
                        <a:t>1</a:t>
                      </a:r>
                      <a:r>
                        <a:rPr sz="1300" spc="-20" dirty="0">
                          <a:latin typeface="Courier"/>
                          <a:cs typeface="Courier"/>
                        </a:rPr>
                        <a:t>00000</a:t>
                      </a:r>
                      <a:endParaRPr sz="1300">
                        <a:latin typeface="Courier"/>
                        <a:cs typeface="Courier"/>
                      </a:endParaRPr>
                    </a:p>
                  </a:txBody>
                  <a:tcPr marL="0" marR="0" marT="0" marB="0"/>
                </a:tc>
                <a:extLst>
                  <a:ext uri="{0D108BD9-81ED-4DB2-BD59-A6C34878D82A}">
                    <a16:rowId xmlns:a16="http://schemas.microsoft.com/office/drawing/2014/main" val="10006"/>
                  </a:ext>
                </a:extLst>
              </a:tr>
              <a:tr h="203835">
                <a:tc>
                  <a:txBody>
                    <a:bodyPr/>
                    <a:lstStyle/>
                    <a:p>
                      <a:pPr marL="41910">
                        <a:lnSpc>
                          <a:spcPts val="1395"/>
                        </a:lnSpc>
                      </a:pPr>
                      <a:r>
                        <a:rPr sz="1300" spc="-20" dirty="0">
                          <a:latin typeface="Courier"/>
                          <a:cs typeface="Courier"/>
                        </a:rPr>
                        <a:t>00000000</a:t>
                      </a:r>
                      <a:endParaRPr sz="1300">
                        <a:latin typeface="Courier"/>
                        <a:cs typeface="Courier"/>
                      </a:endParaRPr>
                    </a:p>
                  </a:txBody>
                  <a:tcPr marL="0" marR="0" marT="0" marB="0"/>
                </a:tc>
                <a:tc>
                  <a:txBody>
                    <a:bodyPr/>
                    <a:lstStyle/>
                    <a:p>
                      <a:pPr marL="20320" algn="ctr">
                        <a:lnSpc>
                          <a:spcPts val="1395"/>
                        </a:lnSpc>
                      </a:pPr>
                      <a:r>
                        <a:rPr sz="1300" spc="-20" dirty="0">
                          <a:latin typeface="Courier"/>
                          <a:cs typeface="Courier"/>
                        </a:rPr>
                        <a:t>0</a:t>
                      </a:r>
                      <a:r>
                        <a:rPr sz="1300" b="1" spc="-20" dirty="0">
                          <a:latin typeface="Courier"/>
                          <a:cs typeface="Courier"/>
                        </a:rPr>
                        <a:t>1</a:t>
                      </a:r>
                      <a:r>
                        <a:rPr sz="1300" spc="-20" dirty="0">
                          <a:latin typeface="Courier"/>
                          <a:cs typeface="Courier"/>
                        </a:rPr>
                        <a:t>000000</a:t>
                      </a:r>
                      <a:endParaRPr sz="1300">
                        <a:latin typeface="Courier"/>
                        <a:cs typeface="Courier"/>
                      </a:endParaRPr>
                    </a:p>
                  </a:txBody>
                  <a:tcPr marL="0" marR="0" marT="0" marB="0"/>
                </a:tc>
                <a:extLst>
                  <a:ext uri="{0D108BD9-81ED-4DB2-BD59-A6C34878D82A}">
                    <a16:rowId xmlns:a16="http://schemas.microsoft.com/office/drawing/2014/main" val="10007"/>
                  </a:ext>
                </a:extLst>
              </a:tr>
              <a:tr h="203835">
                <a:tc>
                  <a:txBody>
                    <a:bodyPr/>
                    <a:lstStyle/>
                    <a:p>
                      <a:pPr marL="41910">
                        <a:lnSpc>
                          <a:spcPts val="1395"/>
                        </a:lnSpc>
                      </a:pPr>
                      <a:r>
                        <a:rPr sz="1300" spc="-20" dirty="0">
                          <a:latin typeface="Courier"/>
                          <a:cs typeface="Courier"/>
                        </a:rPr>
                        <a:t>00000000</a:t>
                      </a:r>
                      <a:endParaRPr sz="1300">
                        <a:latin typeface="Courier"/>
                        <a:cs typeface="Courier"/>
                      </a:endParaRPr>
                    </a:p>
                  </a:txBody>
                  <a:tcPr marL="0" marR="0" marT="0" marB="0"/>
                </a:tc>
                <a:tc>
                  <a:txBody>
                    <a:bodyPr/>
                    <a:lstStyle/>
                    <a:p>
                      <a:pPr marL="20320" algn="ctr">
                        <a:lnSpc>
                          <a:spcPts val="1395"/>
                        </a:lnSpc>
                      </a:pPr>
                      <a:r>
                        <a:rPr sz="1300" b="1" spc="-20" dirty="0">
                          <a:latin typeface="Courier"/>
                          <a:cs typeface="Courier"/>
                        </a:rPr>
                        <a:t>1</a:t>
                      </a:r>
                      <a:r>
                        <a:rPr sz="1300" spc="-20" dirty="0">
                          <a:latin typeface="Courier"/>
                          <a:cs typeface="Courier"/>
                        </a:rPr>
                        <a:t>0000000</a:t>
                      </a:r>
                      <a:endParaRPr sz="1300">
                        <a:latin typeface="Courier"/>
                        <a:cs typeface="Courier"/>
                      </a:endParaRPr>
                    </a:p>
                  </a:txBody>
                  <a:tcPr marL="0" marR="0" marT="0" marB="0"/>
                </a:tc>
                <a:extLst>
                  <a:ext uri="{0D108BD9-81ED-4DB2-BD59-A6C34878D82A}">
                    <a16:rowId xmlns:a16="http://schemas.microsoft.com/office/drawing/2014/main" val="10008"/>
                  </a:ext>
                </a:extLst>
              </a:tr>
              <a:tr h="202565">
                <a:tc>
                  <a:txBody>
                    <a:bodyPr/>
                    <a:lstStyle/>
                    <a:p>
                      <a:pPr marL="41910">
                        <a:lnSpc>
                          <a:spcPts val="1395"/>
                        </a:lnSpc>
                      </a:pPr>
                      <a:r>
                        <a:rPr sz="1300" spc="-20" dirty="0">
                          <a:latin typeface="Courier"/>
                          <a:cs typeface="Courier"/>
                        </a:rPr>
                        <a:t>0000000</a:t>
                      </a:r>
                      <a:r>
                        <a:rPr sz="1300" b="1" spc="-20" dirty="0">
                          <a:latin typeface="Courier"/>
                          <a:cs typeface="Courier"/>
                        </a:rPr>
                        <a:t>1</a:t>
                      </a:r>
                      <a:endParaRPr sz="1300">
                        <a:latin typeface="Courier"/>
                        <a:cs typeface="Courier"/>
                      </a:endParaRPr>
                    </a:p>
                  </a:txBody>
                  <a:tcPr marL="0" marR="0" marT="0" marB="0"/>
                </a:tc>
                <a:tc>
                  <a:txBody>
                    <a:bodyPr/>
                    <a:lstStyle/>
                    <a:p>
                      <a:pPr marL="20320" algn="ctr">
                        <a:lnSpc>
                          <a:spcPts val="1395"/>
                        </a:lnSpc>
                      </a:pPr>
                      <a:r>
                        <a:rPr sz="1300" spc="-20" dirty="0">
                          <a:latin typeface="Courier"/>
                          <a:cs typeface="Courier"/>
                        </a:rPr>
                        <a:t>00000000</a:t>
                      </a:r>
                      <a:endParaRPr sz="1300">
                        <a:latin typeface="Courier"/>
                        <a:cs typeface="Courier"/>
                      </a:endParaRPr>
                    </a:p>
                  </a:txBody>
                  <a:tcPr marL="0" marR="0" marT="0" marB="0"/>
                </a:tc>
                <a:extLst>
                  <a:ext uri="{0D108BD9-81ED-4DB2-BD59-A6C34878D82A}">
                    <a16:rowId xmlns:a16="http://schemas.microsoft.com/office/drawing/2014/main" val="10009"/>
                  </a:ext>
                </a:extLst>
              </a:tr>
              <a:tr h="202565">
                <a:tc>
                  <a:txBody>
                    <a:bodyPr/>
                    <a:lstStyle/>
                    <a:p>
                      <a:pPr marL="41910">
                        <a:lnSpc>
                          <a:spcPts val="1380"/>
                        </a:lnSpc>
                      </a:pPr>
                      <a:r>
                        <a:rPr sz="1300" spc="-20" dirty="0">
                          <a:latin typeface="Courier"/>
                          <a:cs typeface="Courier"/>
                        </a:rPr>
                        <a:t>000000</a:t>
                      </a:r>
                      <a:r>
                        <a:rPr sz="1300" b="1" spc="-20" dirty="0">
                          <a:latin typeface="Courier"/>
                          <a:cs typeface="Courier"/>
                        </a:rPr>
                        <a:t>1</a:t>
                      </a:r>
                      <a:r>
                        <a:rPr sz="1300" spc="-20" dirty="0">
                          <a:latin typeface="Courier"/>
                          <a:cs typeface="Courier"/>
                        </a:rPr>
                        <a:t>0</a:t>
                      </a:r>
                      <a:endParaRPr sz="1300">
                        <a:latin typeface="Courier"/>
                        <a:cs typeface="Courier"/>
                      </a:endParaRPr>
                    </a:p>
                  </a:txBody>
                  <a:tcPr marL="0" marR="0" marT="0" marB="0"/>
                </a:tc>
                <a:tc>
                  <a:txBody>
                    <a:bodyPr/>
                    <a:lstStyle/>
                    <a:p>
                      <a:pPr marL="20320" algn="ctr">
                        <a:lnSpc>
                          <a:spcPts val="1380"/>
                        </a:lnSpc>
                      </a:pPr>
                      <a:r>
                        <a:rPr sz="1300" spc="-20" dirty="0">
                          <a:latin typeface="Courier"/>
                          <a:cs typeface="Courier"/>
                        </a:rPr>
                        <a:t>00000000</a:t>
                      </a:r>
                      <a:endParaRPr sz="1300">
                        <a:latin typeface="Courier"/>
                        <a:cs typeface="Courier"/>
                      </a:endParaRPr>
                    </a:p>
                  </a:txBody>
                  <a:tcPr marL="0" marR="0" marT="0" marB="0"/>
                </a:tc>
                <a:extLst>
                  <a:ext uri="{0D108BD9-81ED-4DB2-BD59-A6C34878D82A}">
                    <a16:rowId xmlns:a16="http://schemas.microsoft.com/office/drawing/2014/main" val="10010"/>
                  </a:ext>
                </a:extLst>
              </a:tr>
              <a:tr h="203835">
                <a:tc>
                  <a:txBody>
                    <a:bodyPr/>
                    <a:lstStyle/>
                    <a:p>
                      <a:pPr marL="31750">
                        <a:lnSpc>
                          <a:spcPts val="1395"/>
                        </a:lnSpc>
                      </a:pPr>
                      <a:r>
                        <a:rPr sz="1300" spc="-20" dirty="0">
                          <a:latin typeface="Courier"/>
                          <a:cs typeface="Courier"/>
                        </a:rPr>
                        <a:t>00000</a:t>
                      </a:r>
                      <a:r>
                        <a:rPr sz="1300" b="1" spc="-20" dirty="0">
                          <a:latin typeface="Courier"/>
                          <a:cs typeface="Courier"/>
                        </a:rPr>
                        <a:t>1</a:t>
                      </a:r>
                      <a:r>
                        <a:rPr sz="1300" spc="-20" dirty="0">
                          <a:latin typeface="Courier"/>
                          <a:cs typeface="Courier"/>
                        </a:rPr>
                        <a:t>00</a:t>
                      </a:r>
                      <a:endParaRPr sz="1300">
                        <a:latin typeface="Courier"/>
                        <a:cs typeface="Courier"/>
                      </a:endParaRPr>
                    </a:p>
                  </a:txBody>
                  <a:tcPr marL="0" marR="0" marT="0" marB="0"/>
                </a:tc>
                <a:tc>
                  <a:txBody>
                    <a:bodyPr/>
                    <a:lstStyle/>
                    <a:p>
                      <a:pPr algn="ctr">
                        <a:lnSpc>
                          <a:spcPts val="1395"/>
                        </a:lnSpc>
                      </a:pPr>
                      <a:r>
                        <a:rPr sz="1300" spc="-20" dirty="0">
                          <a:latin typeface="Courier"/>
                          <a:cs typeface="Courier"/>
                        </a:rPr>
                        <a:t>00000000</a:t>
                      </a:r>
                      <a:endParaRPr sz="1300">
                        <a:latin typeface="Courier"/>
                        <a:cs typeface="Courier"/>
                      </a:endParaRPr>
                    </a:p>
                  </a:txBody>
                  <a:tcPr marL="0" marR="0" marT="0" marB="0"/>
                </a:tc>
                <a:extLst>
                  <a:ext uri="{0D108BD9-81ED-4DB2-BD59-A6C34878D82A}">
                    <a16:rowId xmlns:a16="http://schemas.microsoft.com/office/drawing/2014/main" val="10011"/>
                  </a:ext>
                </a:extLst>
              </a:tr>
              <a:tr h="184150">
                <a:tc>
                  <a:txBody>
                    <a:bodyPr/>
                    <a:lstStyle/>
                    <a:p>
                      <a:pPr marL="41910">
                        <a:lnSpc>
                          <a:spcPts val="1355"/>
                        </a:lnSpc>
                      </a:pPr>
                      <a:r>
                        <a:rPr sz="1300" spc="-20" dirty="0">
                          <a:latin typeface="Courier"/>
                          <a:cs typeface="Courier"/>
                        </a:rPr>
                        <a:t>0000</a:t>
                      </a:r>
                      <a:r>
                        <a:rPr sz="1300" b="1" spc="-20" dirty="0">
                          <a:latin typeface="Courier"/>
                          <a:cs typeface="Courier"/>
                        </a:rPr>
                        <a:t>1</a:t>
                      </a:r>
                      <a:r>
                        <a:rPr sz="1300" spc="-20" dirty="0">
                          <a:latin typeface="Courier"/>
                          <a:cs typeface="Courier"/>
                        </a:rPr>
                        <a:t>000</a:t>
                      </a:r>
                      <a:endParaRPr sz="1300">
                        <a:latin typeface="Courier"/>
                        <a:cs typeface="Courier"/>
                      </a:endParaRPr>
                    </a:p>
                  </a:txBody>
                  <a:tcPr marL="0" marR="0" marT="0" marB="0"/>
                </a:tc>
                <a:tc>
                  <a:txBody>
                    <a:bodyPr/>
                    <a:lstStyle/>
                    <a:p>
                      <a:pPr marL="20320" algn="ctr">
                        <a:lnSpc>
                          <a:spcPts val="1355"/>
                        </a:lnSpc>
                      </a:pPr>
                      <a:r>
                        <a:rPr sz="1300" spc="-20" dirty="0">
                          <a:latin typeface="Courier"/>
                          <a:cs typeface="Courier"/>
                        </a:rPr>
                        <a:t>00000000</a:t>
                      </a:r>
                      <a:endParaRPr sz="1300">
                        <a:latin typeface="Courier"/>
                        <a:cs typeface="Courier"/>
                      </a:endParaRPr>
                    </a:p>
                  </a:txBody>
                  <a:tcPr marL="0" marR="0" marT="0" marB="0"/>
                </a:tc>
                <a:extLst>
                  <a:ext uri="{0D108BD9-81ED-4DB2-BD59-A6C34878D82A}">
                    <a16:rowId xmlns:a16="http://schemas.microsoft.com/office/drawing/2014/main" val="10012"/>
                  </a:ext>
                </a:extLst>
              </a:tr>
            </a:tbl>
          </a:graphicData>
        </a:graphic>
      </p:graphicFrame>
      <p:sp>
        <p:nvSpPr>
          <p:cNvPr id="8" name="object 8"/>
          <p:cNvSpPr txBox="1"/>
          <p:nvPr/>
        </p:nvSpPr>
        <p:spPr>
          <a:xfrm>
            <a:off x="6801204" y="1179576"/>
            <a:ext cx="376555" cy="2524760"/>
          </a:xfrm>
          <a:prstGeom prst="rect">
            <a:avLst/>
          </a:prstGeom>
        </p:spPr>
        <p:txBody>
          <a:bodyPr vert="horz" wrap="square" lIns="0" tIns="12700" rIns="0" bIns="0" rtlCol="0">
            <a:spAutoFit/>
          </a:bodyPr>
          <a:lstStyle/>
          <a:p>
            <a:pPr marL="38100">
              <a:lnSpc>
                <a:spcPts val="1825"/>
              </a:lnSpc>
              <a:spcBef>
                <a:spcPts val="100"/>
              </a:spcBef>
            </a:pPr>
            <a:r>
              <a:rPr sz="2550" spc="-7" baseline="-16339" dirty="0">
                <a:latin typeface="Courier"/>
                <a:cs typeface="Courier"/>
              </a:rPr>
              <a:t>2</a:t>
            </a:r>
            <a:r>
              <a:rPr sz="1100" spc="-5" dirty="0">
                <a:latin typeface="Courier"/>
                <a:cs typeface="Courier"/>
              </a:rPr>
              <a:t>0</a:t>
            </a:r>
            <a:endParaRPr sz="1100">
              <a:latin typeface="Courier"/>
              <a:cs typeface="Courier"/>
            </a:endParaRPr>
          </a:p>
          <a:p>
            <a:pPr marL="38100">
              <a:lnSpc>
                <a:spcPts val="1610"/>
              </a:lnSpc>
            </a:pPr>
            <a:r>
              <a:rPr sz="2550" spc="-7" baseline="-16339" dirty="0">
                <a:latin typeface="Courier"/>
                <a:cs typeface="Courier"/>
              </a:rPr>
              <a:t>2</a:t>
            </a:r>
            <a:r>
              <a:rPr sz="1100" spc="-5" dirty="0">
                <a:latin typeface="Courier"/>
                <a:cs typeface="Courier"/>
              </a:rPr>
              <a:t>1</a:t>
            </a:r>
            <a:endParaRPr sz="1100">
              <a:latin typeface="Courier"/>
              <a:cs typeface="Courier"/>
            </a:endParaRPr>
          </a:p>
          <a:p>
            <a:pPr marL="38100">
              <a:lnSpc>
                <a:spcPts val="1610"/>
              </a:lnSpc>
            </a:pPr>
            <a:r>
              <a:rPr sz="2550" spc="-7" baseline="-16339" dirty="0">
                <a:latin typeface="Courier"/>
                <a:cs typeface="Courier"/>
              </a:rPr>
              <a:t>2</a:t>
            </a:r>
            <a:r>
              <a:rPr sz="1100" spc="-5" dirty="0">
                <a:latin typeface="Courier"/>
                <a:cs typeface="Courier"/>
              </a:rPr>
              <a:t>2</a:t>
            </a:r>
            <a:endParaRPr sz="1100">
              <a:latin typeface="Courier"/>
              <a:cs typeface="Courier"/>
            </a:endParaRPr>
          </a:p>
          <a:p>
            <a:pPr marL="38100">
              <a:lnSpc>
                <a:spcPts val="1595"/>
              </a:lnSpc>
            </a:pPr>
            <a:r>
              <a:rPr sz="2550" spc="-7" baseline="-16339" dirty="0">
                <a:latin typeface="Courier"/>
                <a:cs typeface="Courier"/>
              </a:rPr>
              <a:t>2</a:t>
            </a:r>
            <a:r>
              <a:rPr sz="1100" spc="-5" dirty="0">
                <a:latin typeface="Courier"/>
                <a:cs typeface="Courier"/>
              </a:rPr>
              <a:t>3</a:t>
            </a:r>
            <a:endParaRPr sz="1100">
              <a:latin typeface="Courier"/>
              <a:cs typeface="Courier"/>
            </a:endParaRPr>
          </a:p>
          <a:p>
            <a:pPr marL="38100">
              <a:lnSpc>
                <a:spcPts val="1595"/>
              </a:lnSpc>
            </a:pPr>
            <a:r>
              <a:rPr sz="2550" spc="-7" baseline="-16339" dirty="0">
                <a:latin typeface="Courier"/>
                <a:cs typeface="Courier"/>
              </a:rPr>
              <a:t>2</a:t>
            </a:r>
            <a:r>
              <a:rPr sz="1100" spc="-5" dirty="0">
                <a:latin typeface="Courier"/>
                <a:cs typeface="Courier"/>
              </a:rPr>
              <a:t>4</a:t>
            </a:r>
            <a:endParaRPr sz="1100">
              <a:latin typeface="Courier"/>
              <a:cs typeface="Courier"/>
            </a:endParaRPr>
          </a:p>
          <a:p>
            <a:pPr marL="38100">
              <a:lnSpc>
                <a:spcPts val="1610"/>
              </a:lnSpc>
            </a:pPr>
            <a:r>
              <a:rPr sz="2550" spc="-7" baseline="-16339" dirty="0">
                <a:latin typeface="Courier"/>
                <a:cs typeface="Courier"/>
              </a:rPr>
              <a:t>2</a:t>
            </a:r>
            <a:r>
              <a:rPr sz="1100" spc="-5" dirty="0">
                <a:latin typeface="Courier"/>
                <a:cs typeface="Courier"/>
              </a:rPr>
              <a:t>5</a:t>
            </a:r>
            <a:endParaRPr sz="1100">
              <a:latin typeface="Courier"/>
              <a:cs typeface="Courier"/>
            </a:endParaRPr>
          </a:p>
          <a:p>
            <a:pPr marL="38100">
              <a:lnSpc>
                <a:spcPts val="1610"/>
              </a:lnSpc>
            </a:pPr>
            <a:r>
              <a:rPr sz="2550" spc="-7" baseline="-16339" dirty="0">
                <a:latin typeface="Courier"/>
                <a:cs typeface="Courier"/>
              </a:rPr>
              <a:t>2</a:t>
            </a:r>
            <a:r>
              <a:rPr sz="1100" spc="-5" dirty="0">
                <a:latin typeface="Courier"/>
                <a:cs typeface="Courier"/>
              </a:rPr>
              <a:t>6</a:t>
            </a:r>
            <a:endParaRPr sz="1100">
              <a:latin typeface="Courier"/>
              <a:cs typeface="Courier"/>
            </a:endParaRPr>
          </a:p>
          <a:p>
            <a:pPr marL="38100">
              <a:lnSpc>
                <a:spcPts val="1610"/>
              </a:lnSpc>
            </a:pPr>
            <a:r>
              <a:rPr sz="2550" spc="-7" baseline="-16339" dirty="0">
                <a:latin typeface="Courier"/>
                <a:cs typeface="Courier"/>
              </a:rPr>
              <a:t>2</a:t>
            </a:r>
            <a:r>
              <a:rPr sz="1100" spc="-5" dirty="0">
                <a:latin typeface="Courier"/>
                <a:cs typeface="Courier"/>
              </a:rPr>
              <a:t>7</a:t>
            </a:r>
            <a:endParaRPr sz="1100">
              <a:latin typeface="Courier"/>
              <a:cs typeface="Courier"/>
            </a:endParaRPr>
          </a:p>
          <a:p>
            <a:pPr marL="38100">
              <a:lnSpc>
                <a:spcPts val="1610"/>
              </a:lnSpc>
            </a:pPr>
            <a:r>
              <a:rPr sz="2550" spc="-7" baseline="-16339" dirty="0">
                <a:latin typeface="Courier"/>
                <a:cs typeface="Courier"/>
              </a:rPr>
              <a:t>2</a:t>
            </a:r>
            <a:r>
              <a:rPr sz="1100" spc="-5" dirty="0">
                <a:latin typeface="Courier"/>
                <a:cs typeface="Courier"/>
              </a:rPr>
              <a:t>8</a:t>
            </a:r>
            <a:endParaRPr sz="1100">
              <a:latin typeface="Courier"/>
              <a:cs typeface="Courier"/>
            </a:endParaRPr>
          </a:p>
          <a:p>
            <a:pPr marL="38100">
              <a:lnSpc>
                <a:spcPts val="1610"/>
              </a:lnSpc>
            </a:pPr>
            <a:r>
              <a:rPr sz="2550" spc="-7" baseline="-16339" dirty="0">
                <a:latin typeface="Courier"/>
                <a:cs typeface="Courier"/>
              </a:rPr>
              <a:t>2</a:t>
            </a:r>
            <a:r>
              <a:rPr sz="1100" spc="-5" dirty="0">
                <a:latin typeface="Courier"/>
                <a:cs typeface="Courier"/>
              </a:rPr>
              <a:t>9</a:t>
            </a:r>
            <a:endParaRPr sz="1100">
              <a:latin typeface="Courier"/>
              <a:cs typeface="Courier"/>
            </a:endParaRPr>
          </a:p>
          <a:p>
            <a:pPr marL="38100">
              <a:lnSpc>
                <a:spcPts val="1595"/>
              </a:lnSpc>
            </a:pPr>
            <a:r>
              <a:rPr sz="2550" baseline="-16339" dirty="0">
                <a:latin typeface="Courier"/>
                <a:cs typeface="Courier"/>
              </a:rPr>
              <a:t>2</a:t>
            </a:r>
            <a:r>
              <a:rPr sz="1100" dirty="0">
                <a:latin typeface="Courier"/>
                <a:cs typeface="Courier"/>
              </a:rPr>
              <a:t>10</a:t>
            </a:r>
            <a:endParaRPr sz="1100">
              <a:latin typeface="Courier"/>
              <a:cs typeface="Courier"/>
            </a:endParaRPr>
          </a:p>
          <a:p>
            <a:pPr marL="38100">
              <a:lnSpc>
                <a:spcPts val="1810"/>
              </a:lnSpc>
            </a:pPr>
            <a:r>
              <a:rPr sz="2550" baseline="-16339" dirty="0">
                <a:latin typeface="Courier"/>
                <a:cs typeface="Courier"/>
              </a:rPr>
              <a:t>2</a:t>
            </a:r>
            <a:r>
              <a:rPr sz="1100" dirty="0">
                <a:latin typeface="Courier"/>
                <a:cs typeface="Courier"/>
              </a:rPr>
              <a:t>11</a:t>
            </a:r>
            <a:endParaRPr sz="1100">
              <a:latin typeface="Courier"/>
              <a:cs typeface="Courier"/>
            </a:endParaRPr>
          </a:p>
        </p:txBody>
      </p:sp>
      <p:sp>
        <p:nvSpPr>
          <p:cNvPr id="9" name="object 9"/>
          <p:cNvSpPr txBox="1"/>
          <p:nvPr/>
        </p:nvSpPr>
        <p:spPr>
          <a:xfrm>
            <a:off x="614316" y="4169155"/>
            <a:ext cx="7686040" cy="1728470"/>
          </a:xfrm>
          <a:prstGeom prst="rect">
            <a:avLst/>
          </a:prstGeom>
        </p:spPr>
        <p:txBody>
          <a:bodyPr vert="horz" wrap="square" lIns="0" tIns="9525" rIns="0" bIns="0" rtlCol="0">
            <a:spAutoFit/>
          </a:bodyPr>
          <a:lstStyle/>
          <a:p>
            <a:pPr marL="355600" marR="5080" indent="-342900">
              <a:lnSpc>
                <a:spcPct val="100800"/>
              </a:lnSpc>
              <a:spcBef>
                <a:spcPts val="75"/>
              </a:spcBef>
              <a:buFont typeface="Arial"/>
              <a:buChar char="•"/>
              <a:tabLst>
                <a:tab pos="354965" algn="l"/>
                <a:tab pos="355600" algn="l"/>
              </a:tabLst>
            </a:pPr>
            <a:r>
              <a:rPr sz="2400" spc="-35" dirty="0">
                <a:latin typeface="Calibri"/>
                <a:cs typeface="Calibri"/>
              </a:rPr>
              <a:t>SAM</a:t>
            </a:r>
            <a:r>
              <a:rPr sz="2400" spc="-10" dirty="0">
                <a:latin typeface="Calibri"/>
                <a:cs typeface="Calibri"/>
              </a:rPr>
              <a:t> </a:t>
            </a:r>
            <a:r>
              <a:rPr sz="2400" spc="-25" dirty="0">
                <a:latin typeface="Calibri"/>
                <a:cs typeface="Calibri"/>
              </a:rPr>
              <a:t>flags</a:t>
            </a:r>
            <a:r>
              <a:rPr sz="2400" spc="-10" dirty="0">
                <a:latin typeface="Calibri"/>
                <a:cs typeface="Calibri"/>
              </a:rPr>
              <a:t> </a:t>
            </a:r>
            <a:r>
              <a:rPr sz="2400" spc="-30" dirty="0">
                <a:latin typeface="Calibri"/>
                <a:cs typeface="Calibri"/>
              </a:rPr>
              <a:t>are</a:t>
            </a:r>
            <a:r>
              <a:rPr sz="2400" spc="-5" dirty="0">
                <a:latin typeface="Calibri"/>
                <a:cs typeface="Calibri"/>
              </a:rPr>
              <a:t> </a:t>
            </a:r>
            <a:r>
              <a:rPr sz="2400" spc="-30" dirty="0">
                <a:latin typeface="Calibri"/>
                <a:cs typeface="Calibri"/>
              </a:rPr>
              <a:t>displayed</a:t>
            </a:r>
            <a:r>
              <a:rPr sz="2400" dirty="0">
                <a:latin typeface="Calibri"/>
                <a:cs typeface="Calibri"/>
              </a:rPr>
              <a:t> </a:t>
            </a:r>
            <a:r>
              <a:rPr sz="2400" spc="-25" dirty="0">
                <a:latin typeface="Calibri"/>
                <a:cs typeface="Calibri"/>
              </a:rPr>
              <a:t>in</a:t>
            </a:r>
            <a:r>
              <a:rPr sz="2400" dirty="0">
                <a:latin typeface="Calibri"/>
                <a:cs typeface="Calibri"/>
              </a:rPr>
              <a:t> </a:t>
            </a:r>
            <a:r>
              <a:rPr sz="2400" spc="-20" dirty="0">
                <a:latin typeface="Calibri"/>
                <a:cs typeface="Calibri"/>
              </a:rPr>
              <a:t>base</a:t>
            </a:r>
            <a:r>
              <a:rPr sz="2400" spc="-5" dirty="0">
                <a:latin typeface="Calibri"/>
                <a:cs typeface="Calibri"/>
              </a:rPr>
              <a:t> 10</a:t>
            </a:r>
            <a:r>
              <a:rPr sz="2400" spc="-10" dirty="0">
                <a:latin typeface="Calibri"/>
                <a:cs typeface="Calibri"/>
              </a:rPr>
              <a:t> </a:t>
            </a:r>
            <a:r>
              <a:rPr sz="2400" spc="-20" dirty="0">
                <a:latin typeface="Calibri"/>
                <a:cs typeface="Calibri"/>
              </a:rPr>
              <a:t>(decimal)</a:t>
            </a:r>
            <a:r>
              <a:rPr sz="2400" spc="-10" dirty="0">
                <a:latin typeface="Calibri"/>
                <a:cs typeface="Calibri"/>
              </a:rPr>
              <a:t> </a:t>
            </a:r>
            <a:r>
              <a:rPr sz="2400" spc="-15" dirty="0">
                <a:latin typeface="Calibri"/>
                <a:cs typeface="Calibri"/>
              </a:rPr>
              <a:t>but</a:t>
            </a:r>
            <a:r>
              <a:rPr sz="2400" spc="-5" dirty="0">
                <a:latin typeface="Calibri"/>
                <a:cs typeface="Calibri"/>
              </a:rPr>
              <a:t> </a:t>
            </a:r>
            <a:r>
              <a:rPr sz="2400" spc="-25" dirty="0">
                <a:latin typeface="Calibri"/>
                <a:cs typeface="Calibri"/>
              </a:rPr>
              <a:t>only</a:t>
            </a:r>
            <a:r>
              <a:rPr sz="2400" spc="-5" dirty="0">
                <a:latin typeface="Calibri"/>
                <a:cs typeface="Calibri"/>
              </a:rPr>
              <a:t> </a:t>
            </a:r>
            <a:r>
              <a:rPr sz="2400" spc="-40" dirty="0">
                <a:latin typeface="Calibri"/>
                <a:cs typeface="Calibri"/>
              </a:rPr>
              <a:t>have</a:t>
            </a:r>
            <a:r>
              <a:rPr sz="2400" dirty="0">
                <a:latin typeface="Calibri"/>
                <a:cs typeface="Calibri"/>
              </a:rPr>
              <a:t> </a:t>
            </a:r>
            <a:r>
              <a:rPr sz="2400" spc="-20" dirty="0">
                <a:latin typeface="Calibri"/>
                <a:cs typeface="Calibri"/>
              </a:rPr>
              <a:t>a </a:t>
            </a:r>
            <a:r>
              <a:rPr sz="2400" spc="-530" dirty="0">
                <a:latin typeface="Calibri"/>
                <a:cs typeface="Calibri"/>
              </a:rPr>
              <a:t> </a:t>
            </a:r>
            <a:r>
              <a:rPr sz="2400" spc="-20" dirty="0">
                <a:latin typeface="Calibri"/>
                <a:cs typeface="Calibri"/>
              </a:rPr>
              <a:t>meaning</a:t>
            </a:r>
            <a:r>
              <a:rPr sz="2400" spc="-15" dirty="0">
                <a:latin typeface="Calibri"/>
                <a:cs typeface="Calibri"/>
              </a:rPr>
              <a:t> </a:t>
            </a:r>
            <a:r>
              <a:rPr sz="2400" spc="-20" dirty="0">
                <a:latin typeface="Calibri"/>
                <a:cs typeface="Calibri"/>
              </a:rPr>
              <a:t>when</a:t>
            </a:r>
            <a:r>
              <a:rPr sz="2400" spc="-5" dirty="0">
                <a:latin typeface="Calibri"/>
                <a:cs typeface="Calibri"/>
              </a:rPr>
              <a:t> </a:t>
            </a:r>
            <a:r>
              <a:rPr sz="2400" spc="-30" dirty="0">
                <a:latin typeface="Calibri"/>
                <a:cs typeface="Calibri"/>
              </a:rPr>
              <a:t>converted</a:t>
            </a:r>
            <a:r>
              <a:rPr sz="2400" spc="-5" dirty="0">
                <a:latin typeface="Calibri"/>
                <a:cs typeface="Calibri"/>
              </a:rPr>
              <a:t> </a:t>
            </a:r>
            <a:r>
              <a:rPr sz="2400" spc="-30" dirty="0">
                <a:latin typeface="Calibri"/>
                <a:cs typeface="Calibri"/>
              </a:rPr>
              <a:t>to</a:t>
            </a:r>
            <a:r>
              <a:rPr sz="2400" spc="-10" dirty="0">
                <a:latin typeface="Calibri"/>
                <a:cs typeface="Calibri"/>
              </a:rPr>
              <a:t> </a:t>
            </a:r>
            <a:r>
              <a:rPr sz="2400" spc="-20" dirty="0">
                <a:latin typeface="Calibri"/>
                <a:cs typeface="Calibri"/>
              </a:rPr>
              <a:t>binary</a:t>
            </a:r>
            <a:r>
              <a:rPr sz="2400" spc="-5" dirty="0">
                <a:latin typeface="Calibri"/>
                <a:cs typeface="Calibri"/>
              </a:rPr>
              <a:t> </a:t>
            </a:r>
            <a:r>
              <a:rPr sz="2400" spc="-20" dirty="0">
                <a:latin typeface="Calibri"/>
                <a:cs typeface="Calibri"/>
              </a:rPr>
              <a:t>numbers</a:t>
            </a:r>
            <a:endParaRPr sz="2400">
              <a:latin typeface="Calibri"/>
              <a:cs typeface="Calibri"/>
            </a:endParaRPr>
          </a:p>
          <a:p>
            <a:pPr marL="355600" indent="-342900">
              <a:lnSpc>
                <a:spcPts val="2840"/>
              </a:lnSpc>
              <a:spcBef>
                <a:spcPts val="25"/>
              </a:spcBef>
              <a:buFont typeface="Arial"/>
              <a:buChar char="•"/>
              <a:tabLst>
                <a:tab pos="354965" algn="l"/>
                <a:tab pos="355600" algn="l"/>
              </a:tabLst>
            </a:pPr>
            <a:r>
              <a:rPr sz="2400" spc="-85" dirty="0">
                <a:latin typeface="Calibri"/>
                <a:cs typeface="Calibri"/>
              </a:rPr>
              <a:t>You</a:t>
            </a:r>
            <a:r>
              <a:rPr sz="2400" spc="-10" dirty="0">
                <a:latin typeface="Calibri"/>
                <a:cs typeface="Calibri"/>
              </a:rPr>
              <a:t> </a:t>
            </a:r>
            <a:r>
              <a:rPr sz="2400" spc="-20" dirty="0">
                <a:latin typeface="Calibri"/>
                <a:cs typeface="Calibri"/>
              </a:rPr>
              <a:t>can</a:t>
            </a:r>
            <a:r>
              <a:rPr sz="2400" spc="-5" dirty="0">
                <a:latin typeface="Calibri"/>
                <a:cs typeface="Calibri"/>
              </a:rPr>
              <a:t> </a:t>
            </a:r>
            <a:r>
              <a:rPr sz="2400" spc="-15" dirty="0">
                <a:latin typeface="Calibri"/>
                <a:cs typeface="Calibri"/>
              </a:rPr>
              <a:t>decode</a:t>
            </a:r>
            <a:r>
              <a:rPr sz="2400" spc="-10" dirty="0">
                <a:latin typeface="Calibri"/>
                <a:cs typeface="Calibri"/>
              </a:rPr>
              <a:t> </a:t>
            </a:r>
            <a:r>
              <a:rPr sz="2400" spc="-20" dirty="0">
                <a:latin typeface="Calibri"/>
                <a:cs typeface="Calibri"/>
              </a:rPr>
              <a:t>them</a:t>
            </a:r>
            <a:r>
              <a:rPr sz="2400" spc="-5" dirty="0">
                <a:latin typeface="Calibri"/>
                <a:cs typeface="Calibri"/>
              </a:rPr>
              <a:t> </a:t>
            </a:r>
            <a:r>
              <a:rPr sz="2400" spc="-30" dirty="0">
                <a:latin typeface="Calibri"/>
                <a:cs typeface="Calibri"/>
              </a:rPr>
              <a:t>with</a:t>
            </a:r>
            <a:r>
              <a:rPr sz="2400" spc="-10" dirty="0">
                <a:latin typeface="Calibri"/>
                <a:cs typeface="Calibri"/>
              </a:rPr>
              <a:t> </a:t>
            </a:r>
            <a:r>
              <a:rPr sz="3525" spc="-7" baseline="1182" dirty="0">
                <a:solidFill>
                  <a:srgbClr val="C00000"/>
                </a:solidFill>
                <a:latin typeface="Calibri"/>
                <a:cs typeface="Calibri"/>
              </a:rPr>
              <a:t>samtools</a:t>
            </a:r>
            <a:r>
              <a:rPr sz="3525" spc="30" baseline="1182" dirty="0">
                <a:solidFill>
                  <a:srgbClr val="C00000"/>
                </a:solidFill>
                <a:latin typeface="Calibri"/>
                <a:cs typeface="Calibri"/>
              </a:rPr>
              <a:t> </a:t>
            </a:r>
            <a:r>
              <a:rPr sz="3525" spc="-7" baseline="1182" dirty="0">
                <a:solidFill>
                  <a:srgbClr val="C00000"/>
                </a:solidFill>
                <a:latin typeface="Calibri"/>
                <a:cs typeface="Calibri"/>
              </a:rPr>
              <a:t>flags</a:t>
            </a:r>
            <a:r>
              <a:rPr sz="2400" spc="-5" dirty="0">
                <a:latin typeface="Calibri"/>
                <a:cs typeface="Calibri"/>
              </a:rPr>
              <a:t>:</a:t>
            </a:r>
            <a:endParaRPr sz="2400">
              <a:latin typeface="Calibri"/>
              <a:cs typeface="Calibri"/>
            </a:endParaRPr>
          </a:p>
          <a:p>
            <a:pPr marL="355600">
              <a:lnSpc>
                <a:spcPts val="2360"/>
              </a:lnSpc>
            </a:pPr>
            <a:r>
              <a:rPr sz="2000" spc="-5" dirty="0">
                <a:solidFill>
                  <a:srgbClr val="C00000"/>
                </a:solidFill>
                <a:latin typeface="Courier"/>
                <a:cs typeface="Courier"/>
              </a:rPr>
              <a:t>samtools</a:t>
            </a:r>
            <a:r>
              <a:rPr sz="2000" spc="-45" dirty="0">
                <a:solidFill>
                  <a:srgbClr val="C00000"/>
                </a:solidFill>
                <a:latin typeface="Courier"/>
                <a:cs typeface="Courier"/>
              </a:rPr>
              <a:t> </a:t>
            </a:r>
            <a:r>
              <a:rPr sz="2000" spc="-5" dirty="0">
                <a:solidFill>
                  <a:srgbClr val="C00000"/>
                </a:solidFill>
                <a:latin typeface="Courier"/>
                <a:cs typeface="Courier"/>
              </a:rPr>
              <a:t>flags</a:t>
            </a:r>
            <a:r>
              <a:rPr sz="2000" spc="-40" dirty="0">
                <a:solidFill>
                  <a:srgbClr val="C00000"/>
                </a:solidFill>
                <a:latin typeface="Courier"/>
                <a:cs typeface="Courier"/>
              </a:rPr>
              <a:t> </a:t>
            </a:r>
            <a:r>
              <a:rPr sz="2000" spc="-5" dirty="0">
                <a:solidFill>
                  <a:srgbClr val="C00000"/>
                </a:solidFill>
                <a:latin typeface="Courier"/>
                <a:cs typeface="Courier"/>
              </a:rPr>
              <a:t>163</a:t>
            </a:r>
            <a:endParaRPr sz="2000">
              <a:latin typeface="Courier"/>
              <a:cs typeface="Courier"/>
            </a:endParaRPr>
          </a:p>
          <a:p>
            <a:pPr marL="355600">
              <a:lnSpc>
                <a:spcPct val="100000"/>
              </a:lnSpc>
              <a:tabLst>
                <a:tab pos="2183765" algn="l"/>
              </a:tabLst>
            </a:pPr>
            <a:r>
              <a:rPr sz="2000" dirty="0">
                <a:solidFill>
                  <a:srgbClr val="C00000"/>
                </a:solidFill>
                <a:latin typeface="Courier"/>
                <a:cs typeface="Courier"/>
              </a:rPr>
              <a:t>#</a:t>
            </a:r>
            <a:r>
              <a:rPr sz="2000" spc="-5" dirty="0">
                <a:solidFill>
                  <a:srgbClr val="C00000"/>
                </a:solidFill>
                <a:latin typeface="Courier"/>
                <a:cs typeface="Courier"/>
              </a:rPr>
              <a:t> 0xA3</a:t>
            </a:r>
            <a:r>
              <a:rPr sz="2000" dirty="0">
                <a:solidFill>
                  <a:srgbClr val="C00000"/>
                </a:solidFill>
                <a:latin typeface="Courier"/>
                <a:cs typeface="Courier"/>
              </a:rPr>
              <a:t> </a:t>
            </a:r>
            <a:r>
              <a:rPr sz="2000" spc="-5" dirty="0">
                <a:solidFill>
                  <a:srgbClr val="C00000"/>
                </a:solidFill>
                <a:latin typeface="Courier"/>
                <a:cs typeface="Courier"/>
              </a:rPr>
              <a:t>163	PAIRED,PROPER_PAIR,MREVERSE,READ2</a:t>
            </a:r>
            <a:endParaRPr sz="2000">
              <a:latin typeface="Courier"/>
              <a:cs typeface="Courier"/>
            </a:endParaRPr>
          </a:p>
        </p:txBody>
      </p:sp>
      <p:sp>
        <p:nvSpPr>
          <p:cNvPr id="10" name="object 10"/>
          <p:cNvSpPr/>
          <p:nvPr/>
        </p:nvSpPr>
        <p:spPr>
          <a:xfrm>
            <a:off x="5760681" y="951086"/>
            <a:ext cx="864235" cy="2866390"/>
          </a:xfrm>
          <a:custGeom>
            <a:avLst/>
            <a:gdLst/>
            <a:ahLst/>
            <a:cxnLst/>
            <a:rect l="l" t="t" r="r" b="b"/>
            <a:pathLst>
              <a:path w="864234" h="2866390">
                <a:moveTo>
                  <a:pt x="0" y="0"/>
                </a:moveTo>
                <a:lnTo>
                  <a:pt x="863725" y="0"/>
                </a:lnTo>
                <a:lnTo>
                  <a:pt x="863725" y="2866116"/>
                </a:lnTo>
                <a:lnTo>
                  <a:pt x="0" y="2866116"/>
                </a:lnTo>
                <a:lnTo>
                  <a:pt x="0" y="0"/>
                </a:lnTo>
                <a:close/>
              </a:path>
            </a:pathLst>
          </a:custGeom>
          <a:ln w="19050">
            <a:solidFill>
              <a:srgbClr val="4472C4"/>
            </a:solidFill>
          </a:ln>
        </p:spPr>
        <p:txBody>
          <a:bodyPr wrap="square" lIns="0" tIns="0" rIns="0" bIns="0" rtlCol="0"/>
          <a:lstStyle/>
          <a:p>
            <a:endParaRPr/>
          </a:p>
        </p:txBody>
      </p:sp>
    </p:spTree>
    <p:extLst>
      <p:ext uri="{BB962C8B-B14F-4D97-AF65-F5344CB8AC3E}">
        <p14:creationId xmlns:p14="http://schemas.microsoft.com/office/powerpoint/2010/main" val="352264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22016" y="0"/>
            <a:ext cx="3300095" cy="1293495"/>
          </a:xfrm>
          <a:prstGeom prst="rect">
            <a:avLst/>
          </a:prstGeom>
        </p:spPr>
        <p:txBody>
          <a:bodyPr vert="horz" wrap="square" lIns="0" tIns="93980" rIns="0" bIns="0" rtlCol="0">
            <a:spAutoFit/>
          </a:bodyPr>
          <a:lstStyle/>
          <a:p>
            <a:pPr marL="224154" marR="5080" indent="-212090">
              <a:lnSpc>
                <a:spcPts val="4700"/>
              </a:lnSpc>
              <a:spcBef>
                <a:spcPts val="740"/>
              </a:spcBef>
            </a:pPr>
            <a:r>
              <a:rPr spc="-35" dirty="0"/>
              <a:t>‘CIGAR strings’ </a:t>
            </a:r>
            <a:r>
              <a:rPr spc="-980" dirty="0"/>
              <a:t> </a:t>
            </a:r>
            <a:r>
              <a:rPr spc="-35" dirty="0"/>
              <a:t>(Alignments)</a:t>
            </a:r>
          </a:p>
        </p:txBody>
      </p:sp>
      <p:graphicFrame>
        <p:nvGraphicFramePr>
          <p:cNvPr id="3" name="object 3"/>
          <p:cNvGraphicFramePr>
            <a:graphicFrameLocks noGrp="1"/>
          </p:cNvGraphicFramePr>
          <p:nvPr/>
        </p:nvGraphicFramePr>
        <p:xfrm>
          <a:off x="490636" y="1342069"/>
          <a:ext cx="7357108" cy="934085"/>
        </p:xfrm>
        <a:graphic>
          <a:graphicData uri="http://schemas.openxmlformats.org/drawingml/2006/table">
            <a:tbl>
              <a:tblPr firstRow="1" bandRow="1">
                <a:tableStyleId>{2D5ABB26-0587-4C30-8999-92F81FD0307C}</a:tableStyleId>
              </a:tblPr>
              <a:tblGrid>
                <a:gridCol w="1388745">
                  <a:extLst>
                    <a:ext uri="{9D8B030D-6E8A-4147-A177-3AD203B41FA5}">
                      <a16:colId xmlns:a16="http://schemas.microsoft.com/office/drawing/2014/main" val="20000"/>
                    </a:ext>
                  </a:extLst>
                </a:gridCol>
                <a:gridCol w="349885">
                  <a:extLst>
                    <a:ext uri="{9D8B030D-6E8A-4147-A177-3AD203B41FA5}">
                      <a16:colId xmlns:a16="http://schemas.microsoft.com/office/drawing/2014/main" val="20001"/>
                    </a:ext>
                  </a:extLst>
                </a:gridCol>
                <a:gridCol w="909319">
                  <a:extLst>
                    <a:ext uri="{9D8B030D-6E8A-4147-A177-3AD203B41FA5}">
                      <a16:colId xmlns:a16="http://schemas.microsoft.com/office/drawing/2014/main" val="20002"/>
                    </a:ext>
                  </a:extLst>
                </a:gridCol>
                <a:gridCol w="424180">
                  <a:extLst>
                    <a:ext uri="{9D8B030D-6E8A-4147-A177-3AD203B41FA5}">
                      <a16:colId xmlns:a16="http://schemas.microsoft.com/office/drawing/2014/main" val="20003"/>
                    </a:ext>
                  </a:extLst>
                </a:gridCol>
                <a:gridCol w="403859">
                  <a:extLst>
                    <a:ext uri="{9D8B030D-6E8A-4147-A177-3AD203B41FA5}">
                      <a16:colId xmlns:a16="http://schemas.microsoft.com/office/drawing/2014/main" val="20004"/>
                    </a:ext>
                  </a:extLst>
                </a:gridCol>
                <a:gridCol w="708025">
                  <a:extLst>
                    <a:ext uri="{9D8B030D-6E8A-4147-A177-3AD203B41FA5}">
                      <a16:colId xmlns:a16="http://schemas.microsoft.com/office/drawing/2014/main" val="20005"/>
                    </a:ext>
                  </a:extLst>
                </a:gridCol>
                <a:gridCol w="343535">
                  <a:extLst>
                    <a:ext uri="{9D8B030D-6E8A-4147-A177-3AD203B41FA5}">
                      <a16:colId xmlns:a16="http://schemas.microsoft.com/office/drawing/2014/main" val="20006"/>
                    </a:ext>
                  </a:extLst>
                </a:gridCol>
                <a:gridCol w="433070">
                  <a:extLst>
                    <a:ext uri="{9D8B030D-6E8A-4147-A177-3AD203B41FA5}">
                      <a16:colId xmlns:a16="http://schemas.microsoft.com/office/drawing/2014/main" val="20007"/>
                    </a:ext>
                  </a:extLst>
                </a:gridCol>
                <a:gridCol w="438785">
                  <a:extLst>
                    <a:ext uri="{9D8B030D-6E8A-4147-A177-3AD203B41FA5}">
                      <a16:colId xmlns:a16="http://schemas.microsoft.com/office/drawing/2014/main" val="20008"/>
                    </a:ext>
                  </a:extLst>
                </a:gridCol>
                <a:gridCol w="1957705">
                  <a:extLst>
                    <a:ext uri="{9D8B030D-6E8A-4147-A177-3AD203B41FA5}">
                      <a16:colId xmlns:a16="http://schemas.microsoft.com/office/drawing/2014/main" val="20009"/>
                    </a:ext>
                  </a:extLst>
                </a:gridCol>
              </a:tblGrid>
              <a:tr h="198120">
                <a:tc>
                  <a:txBody>
                    <a:bodyPr/>
                    <a:lstStyle/>
                    <a:p>
                      <a:pPr marL="31750">
                        <a:lnSpc>
                          <a:spcPct val="100000"/>
                        </a:lnSpc>
                        <a:spcBef>
                          <a:spcPts val="215"/>
                        </a:spcBef>
                      </a:pPr>
                      <a:r>
                        <a:rPr sz="1000" spc="-15" dirty="0">
                          <a:latin typeface="Courier"/>
                          <a:cs typeface="Courier"/>
                        </a:rPr>
                        <a:t>6_1303_10584_85775</a:t>
                      </a:r>
                      <a:endParaRPr sz="1000">
                        <a:latin typeface="Courier"/>
                        <a:cs typeface="Courier"/>
                      </a:endParaRPr>
                    </a:p>
                  </a:txBody>
                  <a:tcPr marL="0" marR="0" marT="27305" marB="0"/>
                </a:tc>
                <a:tc>
                  <a:txBody>
                    <a:bodyPr/>
                    <a:lstStyle/>
                    <a:p>
                      <a:pPr marL="13970">
                        <a:lnSpc>
                          <a:spcPct val="100000"/>
                        </a:lnSpc>
                        <a:spcBef>
                          <a:spcPts val="215"/>
                        </a:spcBef>
                      </a:pPr>
                      <a:r>
                        <a:rPr sz="1000" spc="-15" dirty="0">
                          <a:latin typeface="Courier"/>
                          <a:cs typeface="Courier"/>
                        </a:rPr>
                        <a:t>99</a:t>
                      </a:r>
                      <a:endParaRPr sz="1000">
                        <a:latin typeface="Courier"/>
                        <a:cs typeface="Courier"/>
                      </a:endParaRPr>
                    </a:p>
                  </a:txBody>
                  <a:tcPr marL="0" marR="0" marT="27305" marB="0"/>
                </a:tc>
                <a:tc>
                  <a:txBody>
                    <a:bodyPr/>
                    <a:lstStyle/>
                    <a:p>
                      <a:pPr marL="111760">
                        <a:lnSpc>
                          <a:spcPct val="100000"/>
                        </a:lnSpc>
                        <a:spcBef>
                          <a:spcPts val="215"/>
                        </a:spcBef>
                      </a:pPr>
                      <a:r>
                        <a:rPr sz="1000" spc="-15" dirty="0">
                          <a:latin typeface="Courier"/>
                          <a:cs typeface="Courier"/>
                        </a:rPr>
                        <a:t>groupVIII</a:t>
                      </a:r>
                      <a:endParaRPr sz="1000">
                        <a:latin typeface="Courier"/>
                        <a:cs typeface="Courier"/>
                      </a:endParaRPr>
                    </a:p>
                  </a:txBody>
                  <a:tcPr marL="0" marR="0" marT="27305" marB="0"/>
                </a:tc>
                <a:tc>
                  <a:txBody>
                    <a:bodyPr/>
                    <a:lstStyle/>
                    <a:p>
                      <a:pPr marR="66675" algn="r">
                        <a:lnSpc>
                          <a:spcPct val="100000"/>
                        </a:lnSpc>
                        <a:spcBef>
                          <a:spcPts val="215"/>
                        </a:spcBef>
                      </a:pPr>
                      <a:r>
                        <a:rPr sz="1000" spc="-15" dirty="0">
                          <a:latin typeface="Courier"/>
                          <a:cs typeface="Courier"/>
                        </a:rPr>
                        <a:t>311</a:t>
                      </a:r>
                      <a:endParaRPr sz="1000">
                        <a:latin typeface="Courier"/>
                        <a:cs typeface="Courier"/>
                      </a:endParaRPr>
                    </a:p>
                  </a:txBody>
                  <a:tcPr marL="0" marR="0" marT="27305" marB="0"/>
                </a:tc>
                <a:tc>
                  <a:txBody>
                    <a:bodyPr/>
                    <a:lstStyle/>
                    <a:p>
                      <a:pPr marL="74295">
                        <a:lnSpc>
                          <a:spcPct val="100000"/>
                        </a:lnSpc>
                        <a:spcBef>
                          <a:spcPts val="215"/>
                        </a:spcBef>
                      </a:pPr>
                      <a:r>
                        <a:rPr sz="1000" dirty="0">
                          <a:latin typeface="Courier"/>
                          <a:cs typeface="Courier"/>
                        </a:rPr>
                        <a:t>3</a:t>
                      </a:r>
                      <a:endParaRPr sz="1000">
                        <a:latin typeface="Courier"/>
                        <a:cs typeface="Courier"/>
                      </a:endParaRPr>
                    </a:p>
                  </a:txBody>
                  <a:tcPr marL="0" marR="0" marT="27305" marB="0">
                    <a:lnR w="28575">
                      <a:solidFill>
                        <a:srgbClr val="FF0000"/>
                      </a:solidFill>
                      <a:prstDash val="solid"/>
                    </a:lnR>
                  </a:tcPr>
                </a:tc>
                <a:tc>
                  <a:txBody>
                    <a:bodyPr/>
                    <a:lstStyle/>
                    <a:p>
                      <a:pPr marL="43180">
                        <a:lnSpc>
                          <a:spcPct val="100000"/>
                        </a:lnSpc>
                        <a:spcBef>
                          <a:spcPts val="215"/>
                        </a:spcBef>
                      </a:pPr>
                      <a:r>
                        <a:rPr sz="1000" spc="-15" dirty="0">
                          <a:latin typeface="Courier"/>
                          <a:cs typeface="Courier"/>
                        </a:rPr>
                        <a:t>63M3I34M</a:t>
                      </a:r>
                      <a:endParaRPr sz="1000">
                        <a:latin typeface="Courier"/>
                        <a:cs typeface="Courier"/>
                      </a:endParaRPr>
                    </a:p>
                  </a:txBody>
                  <a:tcPr marL="0" marR="0" marT="27305" marB="0">
                    <a:lnL w="28575">
                      <a:solidFill>
                        <a:srgbClr val="FF0000"/>
                      </a:solidFill>
                      <a:prstDash val="solid"/>
                    </a:lnL>
                    <a:lnR w="28575">
                      <a:solidFill>
                        <a:srgbClr val="FF0000"/>
                      </a:solidFill>
                      <a:prstDash val="solid"/>
                    </a:lnR>
                    <a:lnT w="28575">
                      <a:solidFill>
                        <a:srgbClr val="FF0000"/>
                      </a:solidFill>
                      <a:prstDash val="solid"/>
                    </a:lnT>
                  </a:tcPr>
                </a:tc>
                <a:tc>
                  <a:txBody>
                    <a:bodyPr/>
                    <a:lstStyle/>
                    <a:p>
                      <a:pPr marR="103505" algn="r">
                        <a:lnSpc>
                          <a:spcPct val="100000"/>
                        </a:lnSpc>
                        <a:spcBef>
                          <a:spcPts val="215"/>
                        </a:spcBef>
                      </a:pPr>
                      <a:r>
                        <a:rPr sz="1000" dirty="0">
                          <a:latin typeface="Courier"/>
                          <a:cs typeface="Courier"/>
                        </a:rPr>
                        <a:t>=</a:t>
                      </a:r>
                      <a:endParaRPr sz="1000">
                        <a:latin typeface="Courier"/>
                        <a:cs typeface="Courier"/>
                      </a:endParaRPr>
                    </a:p>
                  </a:txBody>
                  <a:tcPr marL="0" marR="0" marT="27305" marB="0">
                    <a:lnL w="28575">
                      <a:solidFill>
                        <a:srgbClr val="FF0000"/>
                      </a:solidFill>
                      <a:prstDash val="solid"/>
                    </a:lnL>
                  </a:tcPr>
                </a:tc>
                <a:tc>
                  <a:txBody>
                    <a:bodyPr/>
                    <a:lstStyle/>
                    <a:p>
                      <a:pPr marL="12065" algn="ctr">
                        <a:lnSpc>
                          <a:spcPct val="100000"/>
                        </a:lnSpc>
                        <a:spcBef>
                          <a:spcPts val="215"/>
                        </a:spcBef>
                      </a:pPr>
                      <a:r>
                        <a:rPr sz="1000" spc="-15" dirty="0">
                          <a:latin typeface="Courier"/>
                          <a:cs typeface="Courier"/>
                        </a:rPr>
                        <a:t>780</a:t>
                      </a:r>
                      <a:endParaRPr sz="1000">
                        <a:latin typeface="Courier"/>
                        <a:cs typeface="Courier"/>
                      </a:endParaRPr>
                    </a:p>
                  </a:txBody>
                  <a:tcPr marL="0" marR="0" marT="27305" marB="0"/>
                </a:tc>
                <a:tc>
                  <a:txBody>
                    <a:bodyPr/>
                    <a:lstStyle/>
                    <a:p>
                      <a:pPr marR="10160" algn="ctr">
                        <a:lnSpc>
                          <a:spcPct val="100000"/>
                        </a:lnSpc>
                        <a:spcBef>
                          <a:spcPts val="215"/>
                        </a:spcBef>
                      </a:pPr>
                      <a:r>
                        <a:rPr sz="1000" spc="-15" dirty="0">
                          <a:latin typeface="Courier"/>
                          <a:cs typeface="Courier"/>
                        </a:rPr>
                        <a:t>572</a:t>
                      </a:r>
                      <a:endParaRPr sz="1000">
                        <a:latin typeface="Courier"/>
                        <a:cs typeface="Courier"/>
                      </a:endParaRPr>
                    </a:p>
                  </a:txBody>
                  <a:tcPr marL="0" marR="0" marT="27305" marB="0"/>
                </a:tc>
                <a:tc>
                  <a:txBody>
                    <a:bodyPr/>
                    <a:lstStyle/>
                    <a:p>
                      <a:pPr marL="116205">
                        <a:lnSpc>
                          <a:spcPct val="100000"/>
                        </a:lnSpc>
                        <a:spcBef>
                          <a:spcPts val="215"/>
                        </a:spcBef>
                      </a:pPr>
                      <a:r>
                        <a:rPr sz="1000" spc="-15" dirty="0">
                          <a:latin typeface="Courier"/>
                          <a:cs typeface="Courier"/>
                        </a:rPr>
                        <a:t>GGGTATTGGGC</a:t>
                      </a:r>
                      <a:r>
                        <a:rPr sz="1000" spc="60" dirty="0">
                          <a:latin typeface="Courier"/>
                          <a:cs typeface="Courier"/>
                        </a:rPr>
                        <a:t> </a:t>
                      </a:r>
                      <a:r>
                        <a:rPr sz="1000" spc="-15" dirty="0">
                          <a:latin typeface="Courier"/>
                          <a:cs typeface="Courier"/>
                        </a:rPr>
                        <a:t>@CFFFFFHFH</a:t>
                      </a:r>
                      <a:endParaRPr sz="1000">
                        <a:latin typeface="Courier"/>
                        <a:cs typeface="Courier"/>
                      </a:endParaRPr>
                    </a:p>
                  </a:txBody>
                  <a:tcPr marL="0" marR="0" marT="27305" marB="0"/>
                </a:tc>
                <a:extLst>
                  <a:ext uri="{0D108BD9-81ED-4DB2-BD59-A6C34878D82A}">
                    <a16:rowId xmlns:a16="http://schemas.microsoft.com/office/drawing/2014/main" val="10000"/>
                  </a:ext>
                </a:extLst>
              </a:tr>
              <a:tr h="142240">
                <a:tc>
                  <a:txBody>
                    <a:bodyPr/>
                    <a:lstStyle/>
                    <a:p>
                      <a:pPr marL="31750">
                        <a:lnSpc>
                          <a:spcPts val="1019"/>
                        </a:lnSpc>
                      </a:pPr>
                      <a:r>
                        <a:rPr sz="1000" spc="-15" dirty="0">
                          <a:latin typeface="Courier"/>
                          <a:cs typeface="Courier"/>
                        </a:rPr>
                        <a:t>6_1111_20943_90813</a:t>
                      </a:r>
                      <a:endParaRPr sz="1000">
                        <a:latin typeface="Courier"/>
                        <a:cs typeface="Courier"/>
                      </a:endParaRPr>
                    </a:p>
                  </a:txBody>
                  <a:tcPr marL="0" marR="0" marT="0" marB="0"/>
                </a:tc>
                <a:tc>
                  <a:txBody>
                    <a:bodyPr/>
                    <a:lstStyle/>
                    <a:p>
                      <a:pPr marL="13970">
                        <a:lnSpc>
                          <a:spcPts val="1019"/>
                        </a:lnSpc>
                      </a:pPr>
                      <a:r>
                        <a:rPr sz="1000" spc="-15" dirty="0">
                          <a:latin typeface="Courier"/>
                          <a:cs typeface="Courier"/>
                        </a:rPr>
                        <a:t>163</a:t>
                      </a:r>
                      <a:endParaRPr sz="1000">
                        <a:latin typeface="Courier"/>
                        <a:cs typeface="Courier"/>
                      </a:endParaRPr>
                    </a:p>
                  </a:txBody>
                  <a:tcPr marL="0" marR="0" marT="0" marB="0"/>
                </a:tc>
                <a:tc>
                  <a:txBody>
                    <a:bodyPr/>
                    <a:lstStyle/>
                    <a:p>
                      <a:pPr marL="111760">
                        <a:lnSpc>
                          <a:spcPts val="1019"/>
                        </a:lnSpc>
                      </a:pPr>
                      <a:r>
                        <a:rPr sz="1000" spc="-15" dirty="0">
                          <a:latin typeface="Courier"/>
                          <a:cs typeface="Courier"/>
                        </a:rPr>
                        <a:t>groupVIII</a:t>
                      </a:r>
                      <a:endParaRPr sz="1000">
                        <a:latin typeface="Courier"/>
                        <a:cs typeface="Courier"/>
                      </a:endParaRPr>
                    </a:p>
                  </a:txBody>
                  <a:tcPr marL="0" marR="0" marT="0" marB="0"/>
                </a:tc>
                <a:tc>
                  <a:txBody>
                    <a:bodyPr/>
                    <a:lstStyle/>
                    <a:p>
                      <a:pPr marR="66675" algn="r">
                        <a:lnSpc>
                          <a:spcPts val="1019"/>
                        </a:lnSpc>
                      </a:pPr>
                      <a:r>
                        <a:rPr sz="1000" spc="-15" dirty="0">
                          <a:latin typeface="Courier"/>
                          <a:cs typeface="Courier"/>
                        </a:rPr>
                        <a:t>315</a:t>
                      </a:r>
                      <a:endParaRPr sz="1000">
                        <a:latin typeface="Courier"/>
                        <a:cs typeface="Courier"/>
                      </a:endParaRPr>
                    </a:p>
                  </a:txBody>
                  <a:tcPr marL="0" marR="0" marT="0" marB="0"/>
                </a:tc>
                <a:tc>
                  <a:txBody>
                    <a:bodyPr/>
                    <a:lstStyle/>
                    <a:p>
                      <a:pPr marL="74295">
                        <a:lnSpc>
                          <a:spcPts val="1019"/>
                        </a:lnSpc>
                      </a:pPr>
                      <a:r>
                        <a:rPr sz="1000" spc="-15" dirty="0">
                          <a:latin typeface="Courier"/>
                          <a:cs typeface="Courier"/>
                        </a:rPr>
                        <a:t>40</a:t>
                      </a:r>
                      <a:endParaRPr sz="1000">
                        <a:latin typeface="Courier"/>
                        <a:cs typeface="Courier"/>
                      </a:endParaRPr>
                    </a:p>
                  </a:txBody>
                  <a:tcPr marL="0" marR="0" marT="0" marB="0">
                    <a:lnR w="28575">
                      <a:solidFill>
                        <a:srgbClr val="FF0000"/>
                      </a:solidFill>
                      <a:prstDash val="solid"/>
                    </a:lnR>
                  </a:tcPr>
                </a:tc>
                <a:tc>
                  <a:txBody>
                    <a:bodyPr/>
                    <a:lstStyle/>
                    <a:p>
                      <a:pPr marL="43180">
                        <a:lnSpc>
                          <a:spcPts val="1019"/>
                        </a:lnSpc>
                      </a:pPr>
                      <a:r>
                        <a:rPr sz="1000" spc="-15" dirty="0">
                          <a:latin typeface="Courier"/>
                          <a:cs typeface="Courier"/>
                        </a:rPr>
                        <a:t>100M</a:t>
                      </a:r>
                      <a:endParaRPr sz="1000">
                        <a:latin typeface="Courier"/>
                        <a:cs typeface="Courier"/>
                      </a:endParaRPr>
                    </a:p>
                  </a:txBody>
                  <a:tcPr marL="0" marR="0" marT="0" marB="0">
                    <a:lnL w="28575">
                      <a:solidFill>
                        <a:srgbClr val="FF0000"/>
                      </a:solidFill>
                      <a:prstDash val="solid"/>
                    </a:lnL>
                    <a:lnR w="28575">
                      <a:solidFill>
                        <a:srgbClr val="FF0000"/>
                      </a:solidFill>
                      <a:prstDash val="solid"/>
                    </a:lnR>
                    <a:lnB w="28575">
                      <a:solidFill>
                        <a:srgbClr val="FF0000"/>
                      </a:solidFill>
                      <a:prstDash val="solid"/>
                    </a:lnB>
                  </a:tcPr>
                </a:tc>
                <a:tc>
                  <a:txBody>
                    <a:bodyPr/>
                    <a:lstStyle/>
                    <a:p>
                      <a:pPr marR="102870" algn="r">
                        <a:lnSpc>
                          <a:spcPts val="1019"/>
                        </a:lnSpc>
                      </a:pPr>
                      <a:r>
                        <a:rPr sz="1000" dirty="0">
                          <a:latin typeface="Courier"/>
                          <a:cs typeface="Courier"/>
                        </a:rPr>
                        <a:t>=</a:t>
                      </a:r>
                      <a:endParaRPr sz="1000">
                        <a:latin typeface="Courier"/>
                        <a:cs typeface="Courier"/>
                      </a:endParaRPr>
                    </a:p>
                  </a:txBody>
                  <a:tcPr marL="0" marR="0" marT="0" marB="0">
                    <a:lnL w="28575">
                      <a:solidFill>
                        <a:srgbClr val="FF0000"/>
                      </a:solidFill>
                      <a:prstDash val="solid"/>
                    </a:lnL>
                  </a:tcPr>
                </a:tc>
                <a:tc>
                  <a:txBody>
                    <a:bodyPr/>
                    <a:lstStyle/>
                    <a:p>
                      <a:pPr marL="12065" algn="ctr">
                        <a:lnSpc>
                          <a:spcPts val="1019"/>
                        </a:lnSpc>
                      </a:pPr>
                      <a:r>
                        <a:rPr sz="1000" spc="-15" dirty="0">
                          <a:latin typeface="Courier"/>
                          <a:cs typeface="Courier"/>
                        </a:rPr>
                        <a:t>809</a:t>
                      </a:r>
                      <a:endParaRPr sz="1000">
                        <a:latin typeface="Courier"/>
                        <a:cs typeface="Courier"/>
                      </a:endParaRPr>
                    </a:p>
                  </a:txBody>
                  <a:tcPr marL="0" marR="0" marT="0" marB="0"/>
                </a:tc>
                <a:tc>
                  <a:txBody>
                    <a:bodyPr/>
                    <a:lstStyle/>
                    <a:p>
                      <a:pPr marR="10160" algn="ctr">
                        <a:lnSpc>
                          <a:spcPts val="1019"/>
                        </a:lnSpc>
                      </a:pPr>
                      <a:r>
                        <a:rPr sz="1000" spc="-15" dirty="0">
                          <a:latin typeface="Courier"/>
                          <a:cs typeface="Courier"/>
                        </a:rPr>
                        <a:t>594</a:t>
                      </a:r>
                      <a:endParaRPr sz="1000">
                        <a:latin typeface="Courier"/>
                        <a:cs typeface="Courier"/>
                      </a:endParaRPr>
                    </a:p>
                  </a:txBody>
                  <a:tcPr marL="0" marR="0" marT="0" marB="0"/>
                </a:tc>
                <a:tc>
                  <a:txBody>
                    <a:bodyPr/>
                    <a:lstStyle/>
                    <a:p>
                      <a:pPr marL="116205">
                        <a:lnSpc>
                          <a:spcPts val="1019"/>
                        </a:lnSpc>
                      </a:pPr>
                      <a:r>
                        <a:rPr sz="1000" spc="-15" dirty="0">
                          <a:latin typeface="Courier"/>
                          <a:cs typeface="Courier"/>
                        </a:rPr>
                        <a:t>TAATGAAGCCA</a:t>
                      </a:r>
                      <a:r>
                        <a:rPr sz="1000" dirty="0">
                          <a:latin typeface="Courier"/>
                          <a:cs typeface="Courier"/>
                        </a:rPr>
                        <a:t>T</a:t>
                      </a:r>
                      <a:r>
                        <a:rPr sz="1000" spc="-465" dirty="0">
                          <a:latin typeface="Courier"/>
                          <a:cs typeface="Courier"/>
                        </a:rPr>
                        <a:t> </a:t>
                      </a:r>
                      <a:r>
                        <a:rPr sz="1000" spc="-15" dirty="0">
                          <a:latin typeface="Courier"/>
                          <a:cs typeface="Courier"/>
                        </a:rPr>
                        <a:t>@BDDFDDA+&lt;A&lt;</a:t>
                      </a:r>
                      <a:endParaRPr sz="1000">
                        <a:latin typeface="Courier"/>
                        <a:cs typeface="Courier"/>
                      </a:endParaRPr>
                    </a:p>
                  </a:txBody>
                  <a:tcPr marL="0" marR="0" marT="0" marB="0"/>
                </a:tc>
                <a:extLst>
                  <a:ext uri="{0D108BD9-81ED-4DB2-BD59-A6C34878D82A}">
                    <a16:rowId xmlns:a16="http://schemas.microsoft.com/office/drawing/2014/main" val="10001"/>
                  </a:ext>
                </a:extLst>
              </a:tr>
              <a:tr h="156210">
                <a:tc>
                  <a:txBody>
                    <a:bodyPr/>
                    <a:lstStyle/>
                    <a:p>
                      <a:pPr marL="31750">
                        <a:lnSpc>
                          <a:spcPts val="1130"/>
                        </a:lnSpc>
                      </a:pPr>
                      <a:r>
                        <a:rPr sz="1000" spc="-15" dirty="0">
                          <a:latin typeface="Courier"/>
                          <a:cs typeface="Courier"/>
                        </a:rPr>
                        <a:t>6_2111_2016_88235</a:t>
                      </a:r>
                      <a:endParaRPr sz="1000">
                        <a:latin typeface="Courier"/>
                        <a:cs typeface="Courier"/>
                      </a:endParaRPr>
                    </a:p>
                  </a:txBody>
                  <a:tcPr marL="0" marR="0" marT="0" marB="0"/>
                </a:tc>
                <a:tc>
                  <a:txBody>
                    <a:bodyPr/>
                    <a:lstStyle/>
                    <a:p>
                      <a:pPr marL="13970">
                        <a:lnSpc>
                          <a:spcPts val="1130"/>
                        </a:lnSpc>
                      </a:pPr>
                      <a:r>
                        <a:rPr sz="1000" spc="-15" dirty="0">
                          <a:latin typeface="Courier"/>
                          <a:cs typeface="Courier"/>
                        </a:rPr>
                        <a:t>355</a:t>
                      </a:r>
                      <a:endParaRPr sz="1000">
                        <a:latin typeface="Courier"/>
                        <a:cs typeface="Courier"/>
                      </a:endParaRPr>
                    </a:p>
                  </a:txBody>
                  <a:tcPr marL="0" marR="0" marT="0" marB="0"/>
                </a:tc>
                <a:tc>
                  <a:txBody>
                    <a:bodyPr/>
                    <a:lstStyle/>
                    <a:p>
                      <a:pPr marL="111760">
                        <a:lnSpc>
                          <a:spcPts val="1130"/>
                        </a:lnSpc>
                      </a:pPr>
                      <a:r>
                        <a:rPr sz="1000" spc="-15" dirty="0">
                          <a:latin typeface="Courier"/>
                          <a:cs typeface="Courier"/>
                        </a:rPr>
                        <a:t>groupVIII</a:t>
                      </a:r>
                      <a:endParaRPr sz="1000">
                        <a:latin typeface="Courier"/>
                        <a:cs typeface="Courier"/>
                      </a:endParaRPr>
                    </a:p>
                  </a:txBody>
                  <a:tcPr marL="0" marR="0" marT="0" marB="0"/>
                </a:tc>
                <a:tc>
                  <a:txBody>
                    <a:bodyPr/>
                    <a:lstStyle/>
                    <a:p>
                      <a:pPr marR="66675" algn="r">
                        <a:lnSpc>
                          <a:spcPts val="1130"/>
                        </a:lnSpc>
                      </a:pPr>
                      <a:r>
                        <a:rPr sz="1000" spc="-15" dirty="0">
                          <a:latin typeface="Courier"/>
                          <a:cs typeface="Courier"/>
                        </a:rPr>
                        <a:t>315</a:t>
                      </a:r>
                      <a:endParaRPr sz="1000">
                        <a:latin typeface="Courier"/>
                        <a:cs typeface="Courier"/>
                      </a:endParaRPr>
                    </a:p>
                  </a:txBody>
                  <a:tcPr marL="0" marR="0" marT="0" marB="0"/>
                </a:tc>
                <a:tc>
                  <a:txBody>
                    <a:bodyPr/>
                    <a:lstStyle/>
                    <a:p>
                      <a:pPr marL="74295">
                        <a:lnSpc>
                          <a:spcPts val="1130"/>
                        </a:lnSpc>
                      </a:pPr>
                      <a:r>
                        <a:rPr sz="1000" dirty="0">
                          <a:latin typeface="Courier"/>
                          <a:cs typeface="Courier"/>
                        </a:rPr>
                        <a:t>3</a:t>
                      </a:r>
                      <a:endParaRPr sz="1000">
                        <a:latin typeface="Courier"/>
                        <a:cs typeface="Courier"/>
                      </a:endParaRPr>
                    </a:p>
                  </a:txBody>
                  <a:tcPr marL="0" marR="0" marT="0" marB="0"/>
                </a:tc>
                <a:tc>
                  <a:txBody>
                    <a:bodyPr/>
                    <a:lstStyle/>
                    <a:p>
                      <a:pPr marL="43180">
                        <a:lnSpc>
                          <a:spcPts val="1130"/>
                        </a:lnSpc>
                      </a:pPr>
                      <a:r>
                        <a:rPr sz="1000" spc="-15" dirty="0">
                          <a:latin typeface="Courier"/>
                          <a:cs typeface="Courier"/>
                        </a:rPr>
                        <a:t>100M</a:t>
                      </a:r>
                      <a:endParaRPr sz="1000">
                        <a:latin typeface="Courier"/>
                        <a:cs typeface="Courier"/>
                      </a:endParaRPr>
                    </a:p>
                  </a:txBody>
                  <a:tcPr marL="0" marR="0" marT="0" marB="0">
                    <a:lnT w="28575">
                      <a:solidFill>
                        <a:srgbClr val="FF0000"/>
                      </a:solidFill>
                      <a:prstDash val="solid"/>
                    </a:lnT>
                  </a:tcPr>
                </a:tc>
                <a:tc>
                  <a:txBody>
                    <a:bodyPr/>
                    <a:lstStyle/>
                    <a:p>
                      <a:pPr marR="102870" algn="r">
                        <a:lnSpc>
                          <a:spcPts val="1130"/>
                        </a:lnSpc>
                      </a:pPr>
                      <a:r>
                        <a:rPr sz="1000" dirty="0">
                          <a:latin typeface="Courier"/>
                          <a:cs typeface="Courier"/>
                        </a:rPr>
                        <a:t>=</a:t>
                      </a:r>
                      <a:endParaRPr sz="1000">
                        <a:latin typeface="Courier"/>
                        <a:cs typeface="Courier"/>
                      </a:endParaRPr>
                    </a:p>
                  </a:txBody>
                  <a:tcPr marL="0" marR="0" marT="0" marB="0"/>
                </a:tc>
                <a:tc>
                  <a:txBody>
                    <a:bodyPr/>
                    <a:lstStyle/>
                    <a:p>
                      <a:pPr marL="12065" algn="ctr">
                        <a:lnSpc>
                          <a:spcPts val="1130"/>
                        </a:lnSpc>
                      </a:pPr>
                      <a:r>
                        <a:rPr sz="1000" spc="-15" dirty="0">
                          <a:latin typeface="Courier"/>
                          <a:cs typeface="Courier"/>
                        </a:rPr>
                        <a:t>856</a:t>
                      </a:r>
                      <a:endParaRPr sz="1000">
                        <a:latin typeface="Courier"/>
                        <a:cs typeface="Courier"/>
                      </a:endParaRPr>
                    </a:p>
                  </a:txBody>
                  <a:tcPr marL="0" marR="0" marT="0" marB="0"/>
                </a:tc>
                <a:tc>
                  <a:txBody>
                    <a:bodyPr/>
                    <a:lstStyle/>
                    <a:p>
                      <a:pPr marR="10160" algn="ctr">
                        <a:lnSpc>
                          <a:spcPts val="1130"/>
                        </a:lnSpc>
                      </a:pPr>
                      <a:r>
                        <a:rPr sz="1000" spc="-15" dirty="0">
                          <a:latin typeface="Courier"/>
                          <a:cs typeface="Courier"/>
                        </a:rPr>
                        <a:t>573</a:t>
                      </a:r>
                      <a:endParaRPr sz="1000">
                        <a:latin typeface="Courier"/>
                        <a:cs typeface="Courier"/>
                      </a:endParaRPr>
                    </a:p>
                  </a:txBody>
                  <a:tcPr marL="0" marR="0" marT="0" marB="0"/>
                </a:tc>
                <a:tc>
                  <a:txBody>
                    <a:bodyPr/>
                    <a:lstStyle/>
                    <a:p>
                      <a:pPr marL="116205">
                        <a:lnSpc>
                          <a:spcPts val="1130"/>
                        </a:lnSpc>
                      </a:pPr>
                      <a:r>
                        <a:rPr sz="1000" spc="-15" dirty="0">
                          <a:latin typeface="Courier"/>
                          <a:cs typeface="Courier"/>
                        </a:rPr>
                        <a:t>TAATGAAGCCA</a:t>
                      </a:r>
                      <a:r>
                        <a:rPr sz="1000" dirty="0">
                          <a:latin typeface="Courier"/>
                          <a:cs typeface="Courier"/>
                        </a:rPr>
                        <a:t>T</a:t>
                      </a:r>
                      <a:r>
                        <a:rPr sz="1000" spc="-465" dirty="0">
                          <a:latin typeface="Courier"/>
                          <a:cs typeface="Courier"/>
                        </a:rPr>
                        <a:t> </a:t>
                      </a:r>
                      <a:r>
                        <a:rPr sz="1000" spc="-15" dirty="0">
                          <a:latin typeface="Courier"/>
                          <a:cs typeface="Courier"/>
                        </a:rPr>
                        <a:t>@?DADDBD&gt;D&gt;B</a:t>
                      </a:r>
                      <a:endParaRPr sz="1000">
                        <a:latin typeface="Courier"/>
                        <a:cs typeface="Courier"/>
                      </a:endParaRPr>
                    </a:p>
                  </a:txBody>
                  <a:tcPr marL="0" marR="0" marT="0" marB="0"/>
                </a:tc>
                <a:extLst>
                  <a:ext uri="{0D108BD9-81ED-4DB2-BD59-A6C34878D82A}">
                    <a16:rowId xmlns:a16="http://schemas.microsoft.com/office/drawing/2014/main" val="10002"/>
                  </a:ext>
                </a:extLst>
              </a:tr>
              <a:tr h="146050">
                <a:tc>
                  <a:txBody>
                    <a:bodyPr/>
                    <a:lstStyle/>
                    <a:p>
                      <a:pPr marL="31750">
                        <a:lnSpc>
                          <a:spcPts val="1005"/>
                        </a:lnSpc>
                      </a:pPr>
                      <a:r>
                        <a:rPr sz="1000" spc="-15" dirty="0">
                          <a:latin typeface="Courier"/>
                          <a:cs typeface="Courier"/>
                        </a:rPr>
                        <a:t>6_1104_8139_99999</a:t>
                      </a:r>
                      <a:endParaRPr sz="1000">
                        <a:latin typeface="Courier"/>
                        <a:cs typeface="Courier"/>
                      </a:endParaRPr>
                    </a:p>
                  </a:txBody>
                  <a:tcPr marL="0" marR="0" marT="0" marB="0"/>
                </a:tc>
                <a:tc>
                  <a:txBody>
                    <a:bodyPr/>
                    <a:lstStyle/>
                    <a:p>
                      <a:pPr marL="13970">
                        <a:lnSpc>
                          <a:spcPts val="1005"/>
                        </a:lnSpc>
                      </a:pPr>
                      <a:r>
                        <a:rPr sz="1000" spc="-15" dirty="0">
                          <a:latin typeface="Courier"/>
                          <a:cs typeface="Courier"/>
                        </a:rPr>
                        <a:t>163</a:t>
                      </a:r>
                      <a:endParaRPr sz="1000">
                        <a:latin typeface="Courier"/>
                        <a:cs typeface="Courier"/>
                      </a:endParaRPr>
                    </a:p>
                  </a:txBody>
                  <a:tcPr marL="0" marR="0" marT="0" marB="0"/>
                </a:tc>
                <a:tc>
                  <a:txBody>
                    <a:bodyPr/>
                    <a:lstStyle/>
                    <a:p>
                      <a:pPr marL="111760">
                        <a:lnSpc>
                          <a:spcPts val="1005"/>
                        </a:lnSpc>
                      </a:pPr>
                      <a:r>
                        <a:rPr sz="1000" spc="-15" dirty="0">
                          <a:latin typeface="Courier"/>
                          <a:cs typeface="Courier"/>
                        </a:rPr>
                        <a:t>groupVIII</a:t>
                      </a:r>
                      <a:endParaRPr sz="1000">
                        <a:latin typeface="Courier"/>
                        <a:cs typeface="Courier"/>
                      </a:endParaRPr>
                    </a:p>
                  </a:txBody>
                  <a:tcPr marL="0" marR="0" marT="0" marB="0"/>
                </a:tc>
                <a:tc>
                  <a:txBody>
                    <a:bodyPr/>
                    <a:lstStyle/>
                    <a:p>
                      <a:pPr marR="66675" algn="r">
                        <a:lnSpc>
                          <a:spcPts val="1005"/>
                        </a:lnSpc>
                      </a:pPr>
                      <a:r>
                        <a:rPr sz="1000" spc="-15" dirty="0">
                          <a:latin typeface="Courier"/>
                          <a:cs typeface="Courier"/>
                        </a:rPr>
                        <a:t>316</a:t>
                      </a:r>
                      <a:endParaRPr sz="1000">
                        <a:latin typeface="Courier"/>
                        <a:cs typeface="Courier"/>
                      </a:endParaRPr>
                    </a:p>
                  </a:txBody>
                  <a:tcPr marL="0" marR="0" marT="0" marB="0"/>
                </a:tc>
                <a:tc>
                  <a:txBody>
                    <a:bodyPr/>
                    <a:lstStyle/>
                    <a:p>
                      <a:pPr marL="74295">
                        <a:lnSpc>
                          <a:spcPts val="1005"/>
                        </a:lnSpc>
                      </a:pPr>
                      <a:r>
                        <a:rPr sz="1000" spc="-15" dirty="0">
                          <a:latin typeface="Courier"/>
                          <a:cs typeface="Courier"/>
                        </a:rPr>
                        <a:t>14</a:t>
                      </a:r>
                      <a:endParaRPr sz="1000">
                        <a:latin typeface="Courier"/>
                        <a:cs typeface="Courier"/>
                      </a:endParaRPr>
                    </a:p>
                  </a:txBody>
                  <a:tcPr marL="0" marR="0" marT="0" marB="0"/>
                </a:tc>
                <a:tc>
                  <a:txBody>
                    <a:bodyPr/>
                    <a:lstStyle/>
                    <a:p>
                      <a:pPr marL="43180">
                        <a:lnSpc>
                          <a:spcPts val="1005"/>
                        </a:lnSpc>
                      </a:pPr>
                      <a:r>
                        <a:rPr sz="1000" spc="-15" dirty="0">
                          <a:latin typeface="Courier"/>
                          <a:cs typeface="Courier"/>
                        </a:rPr>
                        <a:t>100M</a:t>
                      </a:r>
                      <a:endParaRPr sz="1000">
                        <a:latin typeface="Courier"/>
                        <a:cs typeface="Courier"/>
                      </a:endParaRPr>
                    </a:p>
                  </a:txBody>
                  <a:tcPr marL="0" marR="0" marT="0" marB="0"/>
                </a:tc>
                <a:tc>
                  <a:txBody>
                    <a:bodyPr/>
                    <a:lstStyle/>
                    <a:p>
                      <a:pPr marR="102870" algn="r">
                        <a:lnSpc>
                          <a:spcPts val="1005"/>
                        </a:lnSpc>
                      </a:pPr>
                      <a:r>
                        <a:rPr sz="1000" dirty="0">
                          <a:latin typeface="Courier"/>
                          <a:cs typeface="Courier"/>
                        </a:rPr>
                        <a:t>=</a:t>
                      </a:r>
                      <a:endParaRPr sz="1000">
                        <a:latin typeface="Courier"/>
                        <a:cs typeface="Courier"/>
                      </a:endParaRPr>
                    </a:p>
                  </a:txBody>
                  <a:tcPr marL="0" marR="0" marT="0" marB="0"/>
                </a:tc>
                <a:tc>
                  <a:txBody>
                    <a:bodyPr/>
                    <a:lstStyle/>
                    <a:p>
                      <a:pPr marL="12065" algn="ctr">
                        <a:lnSpc>
                          <a:spcPts val="1005"/>
                        </a:lnSpc>
                      </a:pPr>
                      <a:r>
                        <a:rPr sz="1000" spc="-15" dirty="0">
                          <a:latin typeface="Courier"/>
                          <a:cs typeface="Courier"/>
                        </a:rPr>
                        <a:t>818</a:t>
                      </a:r>
                      <a:endParaRPr sz="1000">
                        <a:latin typeface="Courier"/>
                        <a:cs typeface="Courier"/>
                      </a:endParaRPr>
                    </a:p>
                  </a:txBody>
                  <a:tcPr marL="0" marR="0" marT="0" marB="0"/>
                </a:tc>
                <a:tc>
                  <a:txBody>
                    <a:bodyPr/>
                    <a:lstStyle/>
                    <a:p>
                      <a:pPr marR="10160" algn="ctr">
                        <a:lnSpc>
                          <a:spcPts val="1005"/>
                        </a:lnSpc>
                      </a:pPr>
                      <a:r>
                        <a:rPr sz="1000" spc="-15" dirty="0">
                          <a:latin typeface="Courier"/>
                          <a:cs typeface="Courier"/>
                        </a:rPr>
                        <a:t>602</a:t>
                      </a:r>
                      <a:endParaRPr sz="1000">
                        <a:latin typeface="Courier"/>
                        <a:cs typeface="Courier"/>
                      </a:endParaRPr>
                    </a:p>
                  </a:txBody>
                  <a:tcPr marL="0" marR="0" marT="0" marB="0"/>
                </a:tc>
                <a:tc>
                  <a:txBody>
                    <a:bodyPr/>
                    <a:lstStyle/>
                    <a:p>
                      <a:pPr marL="116205">
                        <a:lnSpc>
                          <a:spcPts val="1005"/>
                        </a:lnSpc>
                      </a:pPr>
                      <a:r>
                        <a:rPr sz="1000" spc="-15" dirty="0">
                          <a:latin typeface="Courier"/>
                          <a:cs typeface="Courier"/>
                        </a:rPr>
                        <a:t>AATGAAGCCAT</a:t>
                      </a:r>
                      <a:r>
                        <a:rPr sz="1000" dirty="0">
                          <a:latin typeface="Courier"/>
                          <a:cs typeface="Courier"/>
                        </a:rPr>
                        <a:t>T</a:t>
                      </a:r>
                      <a:r>
                        <a:rPr sz="1000" spc="-465" dirty="0">
                          <a:latin typeface="Courier"/>
                          <a:cs typeface="Courier"/>
                        </a:rPr>
                        <a:t> </a:t>
                      </a:r>
                      <a:r>
                        <a:rPr sz="1000" spc="-15" dirty="0">
                          <a:latin typeface="Courier"/>
                          <a:cs typeface="Courier"/>
                        </a:rPr>
                        <a:t>@@FFFFFGHGHH</a:t>
                      </a:r>
                      <a:endParaRPr sz="1000">
                        <a:latin typeface="Courier"/>
                        <a:cs typeface="Courier"/>
                      </a:endParaRPr>
                    </a:p>
                  </a:txBody>
                  <a:tcPr marL="0" marR="0" marT="0" marB="0"/>
                </a:tc>
                <a:extLst>
                  <a:ext uri="{0D108BD9-81ED-4DB2-BD59-A6C34878D82A}">
                    <a16:rowId xmlns:a16="http://schemas.microsoft.com/office/drawing/2014/main" val="10003"/>
                  </a:ext>
                </a:extLst>
              </a:tr>
              <a:tr h="152400">
                <a:tc>
                  <a:txBody>
                    <a:bodyPr/>
                    <a:lstStyle/>
                    <a:p>
                      <a:pPr marL="31750">
                        <a:lnSpc>
                          <a:spcPts val="1055"/>
                        </a:lnSpc>
                      </a:pPr>
                      <a:r>
                        <a:rPr sz="1000" spc="-15" dirty="0">
                          <a:latin typeface="Courier"/>
                          <a:cs typeface="Courier"/>
                        </a:rPr>
                        <a:t>6_1304_4167_91751</a:t>
                      </a:r>
                      <a:endParaRPr sz="1000">
                        <a:latin typeface="Courier"/>
                        <a:cs typeface="Courier"/>
                      </a:endParaRPr>
                    </a:p>
                  </a:txBody>
                  <a:tcPr marL="0" marR="0" marT="0" marB="0"/>
                </a:tc>
                <a:tc>
                  <a:txBody>
                    <a:bodyPr/>
                    <a:lstStyle/>
                    <a:p>
                      <a:pPr marL="13970">
                        <a:lnSpc>
                          <a:spcPts val="1055"/>
                        </a:lnSpc>
                      </a:pPr>
                      <a:r>
                        <a:rPr sz="1000" spc="-15" dirty="0">
                          <a:latin typeface="Courier"/>
                          <a:cs typeface="Courier"/>
                        </a:rPr>
                        <a:t>163</a:t>
                      </a:r>
                      <a:endParaRPr sz="1000">
                        <a:latin typeface="Courier"/>
                        <a:cs typeface="Courier"/>
                      </a:endParaRPr>
                    </a:p>
                  </a:txBody>
                  <a:tcPr marL="0" marR="0" marT="0" marB="0"/>
                </a:tc>
                <a:tc>
                  <a:txBody>
                    <a:bodyPr/>
                    <a:lstStyle/>
                    <a:p>
                      <a:pPr marL="111760">
                        <a:lnSpc>
                          <a:spcPts val="1055"/>
                        </a:lnSpc>
                      </a:pPr>
                      <a:r>
                        <a:rPr sz="1000" spc="-15" dirty="0">
                          <a:latin typeface="Courier"/>
                          <a:cs typeface="Courier"/>
                        </a:rPr>
                        <a:t>groupVIII</a:t>
                      </a:r>
                      <a:endParaRPr sz="1000">
                        <a:latin typeface="Courier"/>
                        <a:cs typeface="Courier"/>
                      </a:endParaRPr>
                    </a:p>
                  </a:txBody>
                  <a:tcPr marL="0" marR="0" marT="0" marB="0"/>
                </a:tc>
                <a:tc>
                  <a:txBody>
                    <a:bodyPr/>
                    <a:lstStyle/>
                    <a:p>
                      <a:pPr marR="66675" algn="r">
                        <a:lnSpc>
                          <a:spcPts val="1055"/>
                        </a:lnSpc>
                      </a:pPr>
                      <a:r>
                        <a:rPr sz="1000" spc="-15" dirty="0">
                          <a:latin typeface="Courier"/>
                          <a:cs typeface="Courier"/>
                        </a:rPr>
                        <a:t>322</a:t>
                      </a:r>
                      <a:endParaRPr sz="1000">
                        <a:latin typeface="Courier"/>
                        <a:cs typeface="Courier"/>
                      </a:endParaRPr>
                    </a:p>
                  </a:txBody>
                  <a:tcPr marL="0" marR="0" marT="0" marB="0"/>
                </a:tc>
                <a:tc>
                  <a:txBody>
                    <a:bodyPr/>
                    <a:lstStyle/>
                    <a:p>
                      <a:pPr marL="74295">
                        <a:lnSpc>
                          <a:spcPts val="1055"/>
                        </a:lnSpc>
                      </a:pPr>
                      <a:r>
                        <a:rPr sz="1000" dirty="0">
                          <a:latin typeface="Courier"/>
                          <a:cs typeface="Courier"/>
                        </a:rPr>
                        <a:t>5</a:t>
                      </a:r>
                      <a:endParaRPr sz="1000">
                        <a:latin typeface="Courier"/>
                        <a:cs typeface="Courier"/>
                      </a:endParaRPr>
                    </a:p>
                  </a:txBody>
                  <a:tcPr marL="0" marR="0" marT="0" marB="0"/>
                </a:tc>
                <a:tc>
                  <a:txBody>
                    <a:bodyPr/>
                    <a:lstStyle/>
                    <a:p>
                      <a:pPr marL="43180">
                        <a:lnSpc>
                          <a:spcPts val="1055"/>
                        </a:lnSpc>
                      </a:pPr>
                      <a:r>
                        <a:rPr sz="1000" spc="-15" dirty="0">
                          <a:latin typeface="Courier"/>
                          <a:cs typeface="Courier"/>
                        </a:rPr>
                        <a:t>52M3I29M</a:t>
                      </a:r>
                      <a:endParaRPr sz="1000">
                        <a:latin typeface="Courier"/>
                        <a:cs typeface="Courier"/>
                      </a:endParaRPr>
                    </a:p>
                  </a:txBody>
                  <a:tcPr marL="0" marR="0" marT="0" marB="0"/>
                </a:tc>
                <a:tc>
                  <a:txBody>
                    <a:bodyPr/>
                    <a:lstStyle/>
                    <a:p>
                      <a:pPr marR="103505" algn="r">
                        <a:lnSpc>
                          <a:spcPts val="1055"/>
                        </a:lnSpc>
                      </a:pPr>
                      <a:r>
                        <a:rPr sz="1000" dirty="0">
                          <a:latin typeface="Courier"/>
                          <a:cs typeface="Courier"/>
                        </a:rPr>
                        <a:t>=</a:t>
                      </a:r>
                      <a:endParaRPr sz="1000">
                        <a:latin typeface="Courier"/>
                        <a:cs typeface="Courier"/>
                      </a:endParaRPr>
                    </a:p>
                  </a:txBody>
                  <a:tcPr marL="0" marR="0" marT="0" marB="0"/>
                </a:tc>
                <a:tc>
                  <a:txBody>
                    <a:bodyPr/>
                    <a:lstStyle/>
                    <a:p>
                      <a:pPr marL="12065" algn="ctr">
                        <a:lnSpc>
                          <a:spcPts val="1055"/>
                        </a:lnSpc>
                      </a:pPr>
                      <a:r>
                        <a:rPr sz="1000" spc="-15" dirty="0">
                          <a:latin typeface="Courier"/>
                          <a:cs typeface="Courier"/>
                        </a:rPr>
                        <a:t>812</a:t>
                      </a:r>
                      <a:endParaRPr sz="1000">
                        <a:latin typeface="Courier"/>
                        <a:cs typeface="Courier"/>
                      </a:endParaRPr>
                    </a:p>
                  </a:txBody>
                  <a:tcPr marL="0" marR="0" marT="0" marB="0"/>
                </a:tc>
                <a:tc>
                  <a:txBody>
                    <a:bodyPr/>
                    <a:lstStyle/>
                    <a:p>
                      <a:pPr marR="10160" algn="ctr">
                        <a:lnSpc>
                          <a:spcPts val="1055"/>
                        </a:lnSpc>
                      </a:pPr>
                      <a:r>
                        <a:rPr sz="1000" spc="-15" dirty="0">
                          <a:latin typeface="Courier"/>
                          <a:cs typeface="Courier"/>
                        </a:rPr>
                        <a:t>573</a:t>
                      </a:r>
                      <a:endParaRPr sz="1000">
                        <a:latin typeface="Courier"/>
                        <a:cs typeface="Courier"/>
                      </a:endParaRPr>
                    </a:p>
                  </a:txBody>
                  <a:tcPr marL="0" marR="0" marT="0" marB="0"/>
                </a:tc>
                <a:tc>
                  <a:txBody>
                    <a:bodyPr/>
                    <a:lstStyle/>
                    <a:p>
                      <a:pPr marL="116205">
                        <a:lnSpc>
                          <a:spcPts val="1055"/>
                        </a:lnSpc>
                      </a:pPr>
                      <a:r>
                        <a:rPr sz="1000" spc="-15" dirty="0">
                          <a:latin typeface="Courier"/>
                          <a:cs typeface="Courier"/>
                        </a:rPr>
                        <a:t>GCCATTTTTAC</a:t>
                      </a:r>
                      <a:r>
                        <a:rPr sz="1000" spc="60" dirty="0">
                          <a:latin typeface="Courier"/>
                          <a:cs typeface="Courier"/>
                        </a:rPr>
                        <a:t> </a:t>
                      </a:r>
                      <a:r>
                        <a:rPr sz="1000" spc="-15" dirty="0">
                          <a:latin typeface="Courier"/>
                          <a:cs typeface="Courier"/>
                        </a:rPr>
                        <a:t>&lt;&lt;BDBDEHHDF</a:t>
                      </a:r>
                      <a:endParaRPr sz="1000">
                        <a:latin typeface="Courier"/>
                        <a:cs typeface="Courier"/>
                      </a:endParaRPr>
                    </a:p>
                  </a:txBody>
                  <a:tcPr marL="0" marR="0" marT="0" marB="0"/>
                </a:tc>
                <a:extLst>
                  <a:ext uri="{0D108BD9-81ED-4DB2-BD59-A6C34878D82A}">
                    <a16:rowId xmlns:a16="http://schemas.microsoft.com/office/drawing/2014/main" val="10004"/>
                  </a:ext>
                </a:extLst>
              </a:tr>
              <a:tr h="139065">
                <a:tc>
                  <a:txBody>
                    <a:bodyPr/>
                    <a:lstStyle/>
                    <a:p>
                      <a:pPr marL="31750">
                        <a:lnSpc>
                          <a:spcPts val="1000"/>
                        </a:lnSpc>
                      </a:pPr>
                      <a:r>
                        <a:rPr sz="1000" spc="-15" dirty="0">
                          <a:latin typeface="Courier"/>
                          <a:cs typeface="Courier"/>
                        </a:rPr>
                        <a:t>6_2301_14383_16382</a:t>
                      </a:r>
                      <a:endParaRPr sz="1000">
                        <a:latin typeface="Courier"/>
                        <a:cs typeface="Courier"/>
                      </a:endParaRPr>
                    </a:p>
                  </a:txBody>
                  <a:tcPr marL="0" marR="0" marT="0" marB="0"/>
                </a:tc>
                <a:tc>
                  <a:txBody>
                    <a:bodyPr/>
                    <a:lstStyle/>
                    <a:p>
                      <a:pPr marL="13970">
                        <a:lnSpc>
                          <a:spcPts val="1000"/>
                        </a:lnSpc>
                      </a:pPr>
                      <a:r>
                        <a:rPr sz="1000" spc="-15" dirty="0">
                          <a:latin typeface="Courier"/>
                          <a:cs typeface="Courier"/>
                        </a:rPr>
                        <a:t>163</a:t>
                      </a:r>
                      <a:endParaRPr sz="1000">
                        <a:latin typeface="Courier"/>
                        <a:cs typeface="Courier"/>
                      </a:endParaRPr>
                    </a:p>
                  </a:txBody>
                  <a:tcPr marL="0" marR="0" marT="0" marB="0"/>
                </a:tc>
                <a:tc>
                  <a:txBody>
                    <a:bodyPr/>
                    <a:lstStyle/>
                    <a:p>
                      <a:pPr marL="111760">
                        <a:lnSpc>
                          <a:spcPts val="1000"/>
                        </a:lnSpc>
                      </a:pPr>
                      <a:r>
                        <a:rPr sz="1000" spc="-15" dirty="0">
                          <a:latin typeface="Courier"/>
                          <a:cs typeface="Courier"/>
                        </a:rPr>
                        <a:t>groupVIII</a:t>
                      </a:r>
                      <a:endParaRPr sz="1000">
                        <a:latin typeface="Courier"/>
                        <a:cs typeface="Courier"/>
                      </a:endParaRPr>
                    </a:p>
                  </a:txBody>
                  <a:tcPr marL="0" marR="0" marT="0" marB="0"/>
                </a:tc>
                <a:tc>
                  <a:txBody>
                    <a:bodyPr/>
                    <a:lstStyle/>
                    <a:p>
                      <a:pPr marR="66675" algn="r">
                        <a:lnSpc>
                          <a:spcPts val="1000"/>
                        </a:lnSpc>
                      </a:pPr>
                      <a:r>
                        <a:rPr sz="1000" spc="-15" dirty="0">
                          <a:latin typeface="Courier"/>
                          <a:cs typeface="Courier"/>
                        </a:rPr>
                        <a:t>323</a:t>
                      </a:r>
                      <a:endParaRPr sz="1000">
                        <a:latin typeface="Courier"/>
                        <a:cs typeface="Courier"/>
                      </a:endParaRPr>
                    </a:p>
                  </a:txBody>
                  <a:tcPr marL="0" marR="0" marT="0" marB="0"/>
                </a:tc>
                <a:tc>
                  <a:txBody>
                    <a:bodyPr/>
                    <a:lstStyle/>
                    <a:p>
                      <a:pPr marL="74295">
                        <a:lnSpc>
                          <a:spcPts val="1000"/>
                        </a:lnSpc>
                      </a:pPr>
                      <a:r>
                        <a:rPr sz="1000" spc="-15" dirty="0">
                          <a:latin typeface="Courier"/>
                          <a:cs typeface="Courier"/>
                        </a:rPr>
                        <a:t>40</a:t>
                      </a:r>
                      <a:endParaRPr sz="1000">
                        <a:latin typeface="Courier"/>
                        <a:cs typeface="Courier"/>
                      </a:endParaRPr>
                    </a:p>
                  </a:txBody>
                  <a:tcPr marL="0" marR="0" marT="0" marB="0"/>
                </a:tc>
                <a:tc>
                  <a:txBody>
                    <a:bodyPr/>
                    <a:lstStyle/>
                    <a:p>
                      <a:pPr marL="43180">
                        <a:lnSpc>
                          <a:spcPts val="1000"/>
                        </a:lnSpc>
                      </a:pPr>
                      <a:r>
                        <a:rPr sz="1000" spc="-15" dirty="0">
                          <a:latin typeface="Courier"/>
                          <a:cs typeface="Courier"/>
                        </a:rPr>
                        <a:t>51M3I46M</a:t>
                      </a:r>
                      <a:endParaRPr sz="1000">
                        <a:latin typeface="Courier"/>
                        <a:cs typeface="Courier"/>
                      </a:endParaRPr>
                    </a:p>
                  </a:txBody>
                  <a:tcPr marL="0" marR="0" marT="0" marB="0"/>
                </a:tc>
                <a:tc>
                  <a:txBody>
                    <a:bodyPr/>
                    <a:lstStyle/>
                    <a:p>
                      <a:pPr marR="103505" algn="r">
                        <a:lnSpc>
                          <a:spcPts val="1000"/>
                        </a:lnSpc>
                      </a:pPr>
                      <a:r>
                        <a:rPr sz="1000" dirty="0">
                          <a:latin typeface="Courier"/>
                          <a:cs typeface="Courier"/>
                        </a:rPr>
                        <a:t>=</a:t>
                      </a:r>
                      <a:endParaRPr sz="1000">
                        <a:latin typeface="Courier"/>
                        <a:cs typeface="Courier"/>
                      </a:endParaRPr>
                    </a:p>
                  </a:txBody>
                  <a:tcPr marL="0" marR="0" marT="0" marB="0"/>
                </a:tc>
                <a:tc>
                  <a:txBody>
                    <a:bodyPr/>
                    <a:lstStyle/>
                    <a:p>
                      <a:pPr marL="12065" algn="ctr">
                        <a:lnSpc>
                          <a:spcPts val="1000"/>
                        </a:lnSpc>
                      </a:pPr>
                      <a:r>
                        <a:rPr sz="1000" spc="-15" dirty="0">
                          <a:latin typeface="Courier"/>
                          <a:cs typeface="Courier"/>
                        </a:rPr>
                        <a:t>809</a:t>
                      </a:r>
                      <a:endParaRPr sz="1000">
                        <a:latin typeface="Courier"/>
                        <a:cs typeface="Courier"/>
                      </a:endParaRPr>
                    </a:p>
                  </a:txBody>
                  <a:tcPr marL="0" marR="0" marT="0" marB="0"/>
                </a:tc>
                <a:tc>
                  <a:txBody>
                    <a:bodyPr/>
                    <a:lstStyle/>
                    <a:p>
                      <a:pPr marR="10160" algn="ctr">
                        <a:lnSpc>
                          <a:spcPts val="1000"/>
                        </a:lnSpc>
                      </a:pPr>
                      <a:r>
                        <a:rPr sz="1000" spc="-15" dirty="0">
                          <a:latin typeface="Courier"/>
                          <a:cs typeface="Courier"/>
                        </a:rPr>
                        <a:t>589</a:t>
                      </a:r>
                      <a:endParaRPr sz="1000">
                        <a:latin typeface="Courier"/>
                        <a:cs typeface="Courier"/>
                      </a:endParaRPr>
                    </a:p>
                  </a:txBody>
                  <a:tcPr marL="0" marR="0" marT="0" marB="0"/>
                </a:tc>
                <a:tc>
                  <a:txBody>
                    <a:bodyPr/>
                    <a:lstStyle/>
                    <a:p>
                      <a:pPr marL="116205">
                        <a:lnSpc>
                          <a:spcPts val="1000"/>
                        </a:lnSpc>
                      </a:pPr>
                      <a:r>
                        <a:rPr sz="1000" spc="-15" dirty="0">
                          <a:latin typeface="Courier"/>
                          <a:cs typeface="Courier"/>
                        </a:rPr>
                        <a:t>CCATTTTTACT</a:t>
                      </a:r>
                      <a:r>
                        <a:rPr sz="1000" spc="60" dirty="0">
                          <a:latin typeface="Courier"/>
                          <a:cs typeface="Courier"/>
                        </a:rPr>
                        <a:t> </a:t>
                      </a:r>
                      <a:r>
                        <a:rPr sz="1000" spc="-15" dirty="0">
                          <a:latin typeface="Courier"/>
                          <a:cs typeface="Courier"/>
                        </a:rPr>
                        <a:t>CCFFFFFHHHH</a:t>
                      </a:r>
                      <a:endParaRPr sz="1000">
                        <a:latin typeface="Courier"/>
                        <a:cs typeface="Courier"/>
                      </a:endParaRPr>
                    </a:p>
                  </a:txBody>
                  <a:tcPr marL="0" marR="0" marT="0" marB="0"/>
                </a:tc>
                <a:extLst>
                  <a:ext uri="{0D108BD9-81ED-4DB2-BD59-A6C34878D82A}">
                    <a16:rowId xmlns:a16="http://schemas.microsoft.com/office/drawing/2014/main" val="10005"/>
                  </a:ext>
                </a:extLst>
              </a:tr>
            </a:tbl>
          </a:graphicData>
        </a:graphic>
      </p:graphicFrame>
      <p:pic>
        <p:nvPicPr>
          <p:cNvPr id="4" name="object 4"/>
          <p:cNvPicPr/>
          <p:nvPr/>
        </p:nvPicPr>
        <p:blipFill>
          <a:blip r:embed="rId2" cstate="print"/>
          <a:stretch>
            <a:fillRect/>
          </a:stretch>
        </p:blipFill>
        <p:spPr>
          <a:xfrm>
            <a:off x="1959402" y="2426279"/>
            <a:ext cx="4729842" cy="1743822"/>
          </a:xfrm>
          <a:prstGeom prst="rect">
            <a:avLst/>
          </a:prstGeom>
        </p:spPr>
      </p:pic>
      <p:sp>
        <p:nvSpPr>
          <p:cNvPr id="5" name="object 5"/>
          <p:cNvSpPr/>
          <p:nvPr/>
        </p:nvSpPr>
        <p:spPr>
          <a:xfrm>
            <a:off x="1031131" y="6265579"/>
            <a:ext cx="6923405" cy="0"/>
          </a:xfrm>
          <a:custGeom>
            <a:avLst/>
            <a:gdLst/>
            <a:ahLst/>
            <a:cxnLst/>
            <a:rect l="l" t="t" r="r" b="b"/>
            <a:pathLst>
              <a:path w="6923405">
                <a:moveTo>
                  <a:pt x="0" y="0"/>
                </a:moveTo>
                <a:lnTo>
                  <a:pt x="6922826" y="1"/>
                </a:lnTo>
              </a:path>
            </a:pathLst>
          </a:custGeom>
          <a:ln w="38100">
            <a:solidFill>
              <a:srgbClr val="008B02"/>
            </a:solidFill>
          </a:ln>
        </p:spPr>
        <p:txBody>
          <a:bodyPr wrap="square" lIns="0" tIns="0" rIns="0" bIns="0" rtlCol="0"/>
          <a:lstStyle/>
          <a:p>
            <a:endParaRPr/>
          </a:p>
        </p:txBody>
      </p:sp>
      <p:sp>
        <p:nvSpPr>
          <p:cNvPr id="6" name="object 6"/>
          <p:cNvSpPr/>
          <p:nvPr/>
        </p:nvSpPr>
        <p:spPr>
          <a:xfrm>
            <a:off x="357188" y="6542551"/>
            <a:ext cx="8660765" cy="0"/>
          </a:xfrm>
          <a:custGeom>
            <a:avLst/>
            <a:gdLst/>
            <a:ahLst/>
            <a:cxnLst/>
            <a:rect l="l" t="t" r="r" b="b"/>
            <a:pathLst>
              <a:path w="8660765">
                <a:moveTo>
                  <a:pt x="0" y="0"/>
                </a:moveTo>
                <a:lnTo>
                  <a:pt x="8660352" y="1"/>
                </a:lnTo>
              </a:path>
            </a:pathLst>
          </a:custGeom>
          <a:ln w="38100">
            <a:solidFill>
              <a:srgbClr val="006FAC"/>
            </a:solidFill>
          </a:ln>
        </p:spPr>
        <p:txBody>
          <a:bodyPr wrap="square" lIns="0" tIns="0" rIns="0" bIns="0" rtlCol="0"/>
          <a:lstStyle/>
          <a:p>
            <a:endParaRPr/>
          </a:p>
        </p:txBody>
      </p:sp>
      <p:sp>
        <p:nvSpPr>
          <p:cNvPr id="7" name="object 7"/>
          <p:cNvSpPr txBox="1"/>
          <p:nvPr/>
        </p:nvSpPr>
        <p:spPr>
          <a:xfrm>
            <a:off x="304533" y="4135628"/>
            <a:ext cx="8712835" cy="2672080"/>
          </a:xfrm>
          <a:prstGeom prst="rect">
            <a:avLst/>
          </a:prstGeom>
        </p:spPr>
        <p:txBody>
          <a:bodyPr vert="horz" wrap="square" lIns="0" tIns="91440" rIns="0" bIns="0" rtlCol="0">
            <a:spAutoFit/>
          </a:bodyPr>
          <a:lstStyle/>
          <a:p>
            <a:pPr marL="1349375">
              <a:lnSpc>
                <a:spcPct val="100000"/>
              </a:lnSpc>
              <a:spcBef>
                <a:spcPts val="720"/>
              </a:spcBef>
            </a:pPr>
            <a:r>
              <a:rPr sz="3525" spc="22" baseline="1182" dirty="0">
                <a:solidFill>
                  <a:srgbClr val="C00000"/>
                </a:solidFill>
                <a:latin typeface="Calibri"/>
                <a:cs typeface="Calibri"/>
              </a:rPr>
              <a:t>100M</a:t>
            </a:r>
            <a:r>
              <a:rPr sz="3525" spc="-7" baseline="1182" dirty="0">
                <a:solidFill>
                  <a:srgbClr val="C00000"/>
                </a:solidFill>
                <a:latin typeface="Calibri"/>
                <a:cs typeface="Calibri"/>
              </a:rPr>
              <a:t> </a:t>
            </a:r>
            <a:r>
              <a:rPr sz="2400" dirty="0">
                <a:latin typeface="Calibri"/>
                <a:cs typeface="Calibri"/>
              </a:rPr>
              <a:t>—</a:t>
            </a:r>
            <a:r>
              <a:rPr sz="2400" spc="-5" dirty="0">
                <a:latin typeface="Calibri"/>
                <a:cs typeface="Calibri"/>
              </a:rPr>
              <a:t> 100</a:t>
            </a:r>
            <a:r>
              <a:rPr sz="2400" spc="-10" dirty="0">
                <a:latin typeface="Calibri"/>
                <a:cs typeface="Calibri"/>
              </a:rPr>
              <a:t> </a:t>
            </a:r>
            <a:r>
              <a:rPr sz="2400" spc="-25" dirty="0">
                <a:latin typeface="Calibri"/>
                <a:cs typeface="Calibri"/>
              </a:rPr>
              <a:t>matching</a:t>
            </a:r>
            <a:r>
              <a:rPr sz="2400" spc="-5" dirty="0">
                <a:latin typeface="Calibri"/>
                <a:cs typeface="Calibri"/>
              </a:rPr>
              <a:t> </a:t>
            </a:r>
            <a:r>
              <a:rPr sz="2400" spc="-15" dirty="0">
                <a:latin typeface="Calibri"/>
                <a:cs typeface="Calibri"/>
              </a:rPr>
              <a:t>nucleotides</a:t>
            </a:r>
            <a:r>
              <a:rPr sz="2400" spc="-10" dirty="0">
                <a:latin typeface="Calibri"/>
                <a:cs typeface="Calibri"/>
              </a:rPr>
              <a:t> </a:t>
            </a:r>
            <a:r>
              <a:rPr sz="2400" spc="-20" dirty="0">
                <a:latin typeface="Calibri"/>
                <a:cs typeface="Calibri"/>
              </a:rPr>
              <a:t>(i.e.</a:t>
            </a:r>
            <a:r>
              <a:rPr sz="2400" spc="-5" dirty="0">
                <a:latin typeface="Calibri"/>
                <a:cs typeface="Calibri"/>
              </a:rPr>
              <a:t> </a:t>
            </a:r>
            <a:r>
              <a:rPr sz="2400" spc="-15" dirty="0">
                <a:latin typeface="Calibri"/>
                <a:cs typeface="Calibri"/>
              </a:rPr>
              <a:t>no</a:t>
            </a:r>
            <a:r>
              <a:rPr sz="2400" spc="-10" dirty="0">
                <a:latin typeface="Calibri"/>
                <a:cs typeface="Calibri"/>
              </a:rPr>
              <a:t> </a:t>
            </a:r>
            <a:r>
              <a:rPr sz="2400" spc="-30" dirty="0">
                <a:latin typeface="Calibri"/>
                <a:cs typeface="Calibri"/>
              </a:rPr>
              <a:t>gaps)</a:t>
            </a:r>
            <a:endParaRPr sz="2400">
              <a:latin typeface="Calibri"/>
              <a:cs typeface="Calibri"/>
            </a:endParaRPr>
          </a:p>
          <a:p>
            <a:pPr marL="584200">
              <a:lnSpc>
                <a:spcPct val="100000"/>
              </a:lnSpc>
              <a:spcBef>
                <a:spcPts val="625"/>
              </a:spcBef>
            </a:pPr>
            <a:r>
              <a:rPr sz="3525" spc="22" baseline="1182" dirty="0">
                <a:solidFill>
                  <a:srgbClr val="C00000"/>
                </a:solidFill>
                <a:latin typeface="Calibri"/>
                <a:cs typeface="Calibri"/>
              </a:rPr>
              <a:t>63M-3I-34M</a:t>
            </a:r>
            <a:r>
              <a:rPr sz="3525" spc="-22" baseline="1182" dirty="0">
                <a:solidFill>
                  <a:srgbClr val="C00000"/>
                </a:solidFill>
                <a:latin typeface="Calibri"/>
                <a:cs typeface="Calibri"/>
              </a:rPr>
              <a:t> </a:t>
            </a:r>
            <a:r>
              <a:rPr sz="2400" dirty="0">
                <a:latin typeface="Calibri"/>
                <a:cs typeface="Calibri"/>
              </a:rPr>
              <a:t>—</a:t>
            </a:r>
            <a:r>
              <a:rPr sz="2400" spc="-15" dirty="0">
                <a:latin typeface="Calibri"/>
                <a:cs typeface="Calibri"/>
              </a:rPr>
              <a:t> </a:t>
            </a:r>
            <a:r>
              <a:rPr sz="2400" spc="-5" dirty="0">
                <a:latin typeface="Calibri"/>
                <a:cs typeface="Calibri"/>
              </a:rPr>
              <a:t>63</a:t>
            </a:r>
            <a:r>
              <a:rPr sz="2400" spc="-20" dirty="0">
                <a:latin typeface="Calibri"/>
                <a:cs typeface="Calibri"/>
              </a:rPr>
              <a:t> </a:t>
            </a:r>
            <a:r>
              <a:rPr sz="2400" spc="-25" dirty="0">
                <a:latin typeface="Calibri"/>
                <a:cs typeface="Calibri"/>
              </a:rPr>
              <a:t>matching</a:t>
            </a:r>
            <a:r>
              <a:rPr sz="2400" spc="-15" dirty="0">
                <a:latin typeface="Calibri"/>
                <a:cs typeface="Calibri"/>
              </a:rPr>
              <a:t> nucleotides</a:t>
            </a:r>
            <a:endParaRPr sz="2400">
              <a:latin typeface="Calibri"/>
              <a:cs typeface="Calibri"/>
            </a:endParaRPr>
          </a:p>
          <a:p>
            <a:pPr marL="2519045" marR="5080" indent="166370">
              <a:lnSpc>
                <a:spcPct val="100800"/>
              </a:lnSpc>
            </a:pPr>
            <a:r>
              <a:rPr sz="2400" dirty="0">
                <a:latin typeface="Calibri"/>
                <a:cs typeface="Calibri"/>
              </a:rPr>
              <a:t>3</a:t>
            </a:r>
            <a:r>
              <a:rPr sz="2400" spc="-15" dirty="0">
                <a:latin typeface="Calibri"/>
                <a:cs typeface="Calibri"/>
              </a:rPr>
              <a:t> nucleotides</a:t>
            </a:r>
            <a:r>
              <a:rPr sz="2400" spc="-10" dirty="0">
                <a:latin typeface="Calibri"/>
                <a:cs typeface="Calibri"/>
              </a:rPr>
              <a:t> </a:t>
            </a:r>
            <a:r>
              <a:rPr sz="2400" spc="-20" dirty="0">
                <a:latin typeface="Calibri"/>
                <a:cs typeface="Calibri"/>
              </a:rPr>
              <a:t>not</a:t>
            </a:r>
            <a:r>
              <a:rPr sz="2400" spc="-10" dirty="0">
                <a:latin typeface="Calibri"/>
                <a:cs typeface="Calibri"/>
              </a:rPr>
              <a:t> </a:t>
            </a:r>
            <a:r>
              <a:rPr sz="2400" spc="-25" dirty="0">
                <a:latin typeface="Calibri"/>
                <a:cs typeface="Calibri"/>
              </a:rPr>
              <a:t>in</a:t>
            </a:r>
            <a:r>
              <a:rPr sz="2400" spc="-5" dirty="0">
                <a:latin typeface="Calibri"/>
                <a:cs typeface="Calibri"/>
              </a:rPr>
              <a:t> </a:t>
            </a:r>
            <a:r>
              <a:rPr sz="2400" spc="-15" dirty="0">
                <a:latin typeface="Calibri"/>
                <a:cs typeface="Calibri"/>
              </a:rPr>
              <a:t>the</a:t>
            </a:r>
            <a:r>
              <a:rPr sz="2400" spc="-10" dirty="0">
                <a:latin typeface="Calibri"/>
                <a:cs typeface="Calibri"/>
              </a:rPr>
              <a:t> </a:t>
            </a:r>
            <a:r>
              <a:rPr sz="2400" spc="-30" dirty="0">
                <a:latin typeface="Calibri"/>
                <a:cs typeface="Calibri"/>
              </a:rPr>
              <a:t>reference</a:t>
            </a:r>
            <a:r>
              <a:rPr sz="2400" spc="-5" dirty="0">
                <a:latin typeface="Calibri"/>
                <a:cs typeface="Calibri"/>
              </a:rPr>
              <a:t> </a:t>
            </a:r>
            <a:r>
              <a:rPr sz="2400" spc="-15" dirty="0">
                <a:latin typeface="Calibri"/>
                <a:cs typeface="Calibri"/>
              </a:rPr>
              <a:t>(3bp</a:t>
            </a:r>
            <a:r>
              <a:rPr sz="2400" spc="-5" dirty="0">
                <a:latin typeface="Calibri"/>
                <a:cs typeface="Calibri"/>
              </a:rPr>
              <a:t> </a:t>
            </a:r>
            <a:r>
              <a:rPr sz="2400" spc="-20" dirty="0">
                <a:latin typeface="Calibri"/>
                <a:cs typeface="Calibri"/>
              </a:rPr>
              <a:t>insertion) </a:t>
            </a:r>
            <a:r>
              <a:rPr sz="2400" spc="-525" dirty="0">
                <a:latin typeface="Calibri"/>
                <a:cs typeface="Calibri"/>
              </a:rPr>
              <a:t> </a:t>
            </a:r>
            <a:r>
              <a:rPr sz="2400" spc="-5" dirty="0">
                <a:latin typeface="Calibri"/>
                <a:cs typeface="Calibri"/>
              </a:rPr>
              <a:t>34</a:t>
            </a:r>
            <a:r>
              <a:rPr sz="2400" spc="-15" dirty="0">
                <a:latin typeface="Calibri"/>
                <a:cs typeface="Calibri"/>
              </a:rPr>
              <a:t> </a:t>
            </a:r>
            <a:r>
              <a:rPr sz="2400" spc="-25" dirty="0">
                <a:latin typeface="Calibri"/>
                <a:cs typeface="Calibri"/>
              </a:rPr>
              <a:t>matching</a:t>
            </a:r>
            <a:r>
              <a:rPr sz="2400" spc="-5" dirty="0">
                <a:latin typeface="Calibri"/>
                <a:cs typeface="Calibri"/>
              </a:rPr>
              <a:t> </a:t>
            </a:r>
            <a:r>
              <a:rPr sz="2400" spc="-15" dirty="0">
                <a:latin typeface="Calibri"/>
                <a:cs typeface="Calibri"/>
              </a:rPr>
              <a:t>nucleotides</a:t>
            </a:r>
            <a:endParaRPr sz="2400">
              <a:latin typeface="Calibri"/>
              <a:cs typeface="Calibri"/>
            </a:endParaRPr>
          </a:p>
          <a:p>
            <a:pPr marL="25400">
              <a:lnSpc>
                <a:spcPts val="1935"/>
              </a:lnSpc>
              <a:spcBef>
                <a:spcPts val="390"/>
              </a:spcBef>
            </a:pPr>
            <a:r>
              <a:rPr sz="1700" spc="-5" dirty="0">
                <a:solidFill>
                  <a:srgbClr val="008B02"/>
                </a:solidFill>
                <a:latin typeface="Gill Sans"/>
                <a:cs typeface="Gill Sans"/>
              </a:rPr>
              <a:t>Aligned</a:t>
            </a:r>
            <a:r>
              <a:rPr sz="1700" spc="-55" dirty="0">
                <a:solidFill>
                  <a:srgbClr val="008B02"/>
                </a:solidFill>
                <a:latin typeface="Gill Sans"/>
                <a:cs typeface="Gill Sans"/>
              </a:rPr>
              <a:t> </a:t>
            </a:r>
            <a:r>
              <a:rPr sz="1700" spc="-5" dirty="0">
                <a:solidFill>
                  <a:srgbClr val="008B02"/>
                </a:solidFill>
                <a:latin typeface="Gill Sans"/>
                <a:cs typeface="Gill Sans"/>
              </a:rPr>
              <a:t>Read</a:t>
            </a:r>
            <a:endParaRPr sz="1700">
              <a:latin typeface="Gill Sans"/>
              <a:cs typeface="Gill Sans"/>
            </a:endParaRPr>
          </a:p>
          <a:p>
            <a:pPr marL="713105">
              <a:lnSpc>
                <a:spcPts val="1095"/>
              </a:lnSpc>
            </a:pPr>
            <a:r>
              <a:rPr sz="1000" spc="-15" dirty="0">
                <a:solidFill>
                  <a:srgbClr val="008B02"/>
                </a:solidFill>
                <a:latin typeface="Courier"/>
                <a:cs typeface="Courier"/>
              </a:rPr>
              <a:t>TGCAGGATGGATGTGTTCCTCCTCAGCTGCTTATTTTAACTCCAC</a:t>
            </a:r>
            <a:r>
              <a:rPr sz="1000" b="1" spc="-15" dirty="0">
                <a:solidFill>
                  <a:srgbClr val="E32400"/>
                </a:solidFill>
                <a:latin typeface="Courier"/>
                <a:cs typeface="Courier"/>
              </a:rPr>
              <a:t>TGC</a:t>
            </a:r>
            <a:r>
              <a:rPr sz="1000" spc="-15" dirty="0">
                <a:solidFill>
                  <a:srgbClr val="008B02"/>
                </a:solidFill>
                <a:latin typeface="Courier"/>
                <a:cs typeface="Courier"/>
              </a:rPr>
              <a:t>ACAACATGTTTTGTGTTATATTCTTTCGCTGTGTAGTCTGTAAGC</a:t>
            </a:r>
            <a:endParaRPr sz="1000">
              <a:latin typeface="Courier"/>
              <a:cs typeface="Courier"/>
            </a:endParaRPr>
          </a:p>
          <a:p>
            <a:pPr>
              <a:lnSpc>
                <a:spcPct val="100000"/>
              </a:lnSpc>
              <a:spcBef>
                <a:spcPts val="35"/>
              </a:spcBef>
            </a:pPr>
            <a:endParaRPr sz="900">
              <a:latin typeface="Courier"/>
              <a:cs typeface="Courier"/>
            </a:endParaRPr>
          </a:p>
          <a:p>
            <a:pPr marL="43180">
              <a:lnSpc>
                <a:spcPct val="100000"/>
              </a:lnSpc>
            </a:pPr>
            <a:r>
              <a:rPr sz="1000" spc="-15" dirty="0">
                <a:solidFill>
                  <a:srgbClr val="006FAC"/>
                </a:solidFill>
                <a:latin typeface="Courier"/>
                <a:cs typeface="Courier"/>
              </a:rPr>
              <a:t>TGCAGGGACTGCAGGATGGATGTGTTCCTCCTCAGCTGCTTATTTTAACTCCAC---ACAACATGTTTTGTGTTATATTCTTTCGCTGTGTAGTCTGTAAGCAGAGTATGATACTG</a:t>
            </a:r>
            <a:endParaRPr sz="1000">
              <a:latin typeface="Courier"/>
              <a:cs typeface="Courier"/>
            </a:endParaRPr>
          </a:p>
          <a:p>
            <a:pPr marL="12700">
              <a:lnSpc>
                <a:spcPct val="100000"/>
              </a:lnSpc>
              <a:spcBef>
                <a:spcPts val="430"/>
              </a:spcBef>
            </a:pPr>
            <a:r>
              <a:rPr sz="1700" spc="-15" dirty="0">
                <a:solidFill>
                  <a:srgbClr val="006FAC"/>
                </a:solidFill>
                <a:latin typeface="Gill Sans"/>
                <a:cs typeface="Gill Sans"/>
              </a:rPr>
              <a:t>Reference</a:t>
            </a:r>
            <a:endParaRPr sz="1700">
              <a:latin typeface="Gill Sans"/>
              <a:cs typeface="Gill Sans"/>
            </a:endParaRPr>
          </a:p>
        </p:txBody>
      </p:sp>
    </p:spTree>
    <p:extLst>
      <p:ext uri="{BB962C8B-B14F-4D97-AF65-F5344CB8AC3E}">
        <p14:creationId xmlns:p14="http://schemas.microsoft.com/office/powerpoint/2010/main" val="395632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89073" y="0"/>
            <a:ext cx="5166360" cy="695960"/>
          </a:xfrm>
          <a:prstGeom prst="rect">
            <a:avLst/>
          </a:prstGeom>
        </p:spPr>
        <p:txBody>
          <a:bodyPr vert="horz" wrap="square" lIns="0" tIns="12700" rIns="0" bIns="0" rtlCol="0">
            <a:spAutoFit/>
          </a:bodyPr>
          <a:lstStyle/>
          <a:p>
            <a:pPr marL="12700">
              <a:lnSpc>
                <a:spcPct val="100000"/>
              </a:lnSpc>
              <a:spcBef>
                <a:spcPts val="100"/>
              </a:spcBef>
            </a:pPr>
            <a:r>
              <a:rPr spc="-25" dirty="0"/>
              <a:t>The</a:t>
            </a:r>
            <a:r>
              <a:rPr spc="-20" dirty="0"/>
              <a:t> </a:t>
            </a:r>
            <a:r>
              <a:rPr spc="-45" dirty="0"/>
              <a:t>SAMtools</a:t>
            </a:r>
            <a:r>
              <a:rPr spc="-20" dirty="0"/>
              <a:t> </a:t>
            </a:r>
            <a:r>
              <a:rPr spc="-55" dirty="0"/>
              <a:t>program</a:t>
            </a:r>
          </a:p>
        </p:txBody>
      </p:sp>
      <p:sp>
        <p:nvSpPr>
          <p:cNvPr id="3" name="object 3"/>
          <p:cNvSpPr txBox="1"/>
          <p:nvPr/>
        </p:nvSpPr>
        <p:spPr>
          <a:xfrm>
            <a:off x="263163" y="947419"/>
            <a:ext cx="5325745" cy="1207135"/>
          </a:xfrm>
          <a:prstGeom prst="rect">
            <a:avLst/>
          </a:prstGeom>
        </p:spPr>
        <p:txBody>
          <a:bodyPr vert="horz" wrap="square" lIns="0" tIns="12700" rIns="0" bIns="0" rtlCol="0">
            <a:spAutoFit/>
          </a:bodyPr>
          <a:lstStyle/>
          <a:p>
            <a:pPr marL="1478915">
              <a:lnSpc>
                <a:spcPct val="100000"/>
              </a:lnSpc>
              <a:spcBef>
                <a:spcPts val="100"/>
              </a:spcBef>
            </a:pPr>
            <a:r>
              <a:rPr sz="2400" b="1" spc="-5" dirty="0">
                <a:solidFill>
                  <a:srgbClr val="C00000"/>
                </a:solidFill>
                <a:latin typeface="Courier"/>
                <a:cs typeface="Courier"/>
              </a:rPr>
              <a:t>samtools</a:t>
            </a:r>
            <a:r>
              <a:rPr sz="2400" b="1" spc="-100" dirty="0">
                <a:solidFill>
                  <a:srgbClr val="C00000"/>
                </a:solidFill>
                <a:latin typeface="Courier"/>
                <a:cs typeface="Courier"/>
              </a:rPr>
              <a:t> </a:t>
            </a:r>
            <a:r>
              <a:rPr sz="2400" b="1" spc="-5" dirty="0">
                <a:solidFill>
                  <a:srgbClr val="C00000"/>
                </a:solidFill>
                <a:latin typeface="Courier"/>
                <a:cs typeface="Courier"/>
              </a:rPr>
              <a:t>&lt;subprogram&gt;</a:t>
            </a:r>
            <a:endParaRPr sz="2400">
              <a:latin typeface="Courier"/>
              <a:cs typeface="Courier"/>
            </a:endParaRPr>
          </a:p>
          <a:p>
            <a:pPr marL="12700">
              <a:lnSpc>
                <a:spcPts val="2350"/>
              </a:lnSpc>
              <a:spcBef>
                <a:spcPts val="1720"/>
              </a:spcBef>
            </a:pPr>
            <a:r>
              <a:rPr sz="2000" spc="-20" dirty="0">
                <a:latin typeface="Calibri"/>
                <a:cs typeface="Calibri"/>
              </a:rPr>
              <a:t>Major</a:t>
            </a:r>
            <a:r>
              <a:rPr sz="2000" spc="-10" dirty="0">
                <a:latin typeface="Calibri"/>
                <a:cs typeface="Calibri"/>
              </a:rPr>
              <a:t> </a:t>
            </a:r>
            <a:r>
              <a:rPr sz="2000" spc="-25" dirty="0">
                <a:latin typeface="Calibri"/>
                <a:cs typeface="Calibri"/>
              </a:rPr>
              <a:t>SAMtools</a:t>
            </a:r>
            <a:r>
              <a:rPr sz="2000" spc="-10" dirty="0">
                <a:latin typeface="Calibri"/>
                <a:cs typeface="Calibri"/>
              </a:rPr>
              <a:t> </a:t>
            </a:r>
            <a:r>
              <a:rPr sz="2000" spc="-25" dirty="0">
                <a:latin typeface="Calibri"/>
                <a:cs typeface="Calibri"/>
              </a:rPr>
              <a:t>subprograms</a:t>
            </a:r>
            <a:r>
              <a:rPr sz="2000" spc="-10" dirty="0">
                <a:latin typeface="Calibri"/>
                <a:cs typeface="Calibri"/>
              </a:rPr>
              <a:t> </a:t>
            </a:r>
            <a:r>
              <a:rPr sz="2000" spc="-20" dirty="0">
                <a:latin typeface="Calibri"/>
                <a:cs typeface="Calibri"/>
              </a:rPr>
              <a:t>and</a:t>
            </a:r>
            <a:r>
              <a:rPr sz="2000" spc="-5" dirty="0">
                <a:latin typeface="Calibri"/>
                <a:cs typeface="Calibri"/>
              </a:rPr>
              <a:t> </a:t>
            </a:r>
            <a:r>
              <a:rPr sz="2000" spc="-20" dirty="0">
                <a:latin typeface="Calibri"/>
                <a:cs typeface="Calibri"/>
              </a:rPr>
              <a:t>options:</a:t>
            </a:r>
            <a:endParaRPr sz="2000">
              <a:latin typeface="Calibri"/>
              <a:cs typeface="Calibri"/>
            </a:endParaRPr>
          </a:p>
          <a:p>
            <a:pPr marL="355600" indent="-342900">
              <a:lnSpc>
                <a:spcPts val="2350"/>
              </a:lnSpc>
              <a:buFont typeface="Arial"/>
              <a:buChar char="•"/>
              <a:tabLst>
                <a:tab pos="354965" algn="l"/>
                <a:tab pos="355600" algn="l"/>
              </a:tabLst>
            </a:pPr>
            <a:r>
              <a:rPr sz="2000" b="1" u="sng" spc="-5" dirty="0">
                <a:solidFill>
                  <a:srgbClr val="C00000"/>
                </a:solidFill>
                <a:uFill>
                  <a:solidFill>
                    <a:srgbClr val="C00000"/>
                  </a:solidFill>
                </a:uFill>
                <a:latin typeface="Courier"/>
                <a:cs typeface="Courier"/>
              </a:rPr>
              <a:t>view</a:t>
            </a:r>
            <a:r>
              <a:rPr sz="2000" b="1" spc="-45" dirty="0">
                <a:solidFill>
                  <a:srgbClr val="C00000"/>
                </a:solidFill>
                <a:latin typeface="Courier"/>
                <a:cs typeface="Courier"/>
              </a:rPr>
              <a:t> </a:t>
            </a:r>
            <a:r>
              <a:rPr sz="2000" spc="-5" dirty="0">
                <a:latin typeface="Courier"/>
                <a:cs typeface="Courier"/>
              </a:rPr>
              <a:t>[options]</a:t>
            </a:r>
            <a:r>
              <a:rPr sz="2000" spc="-40" dirty="0">
                <a:latin typeface="Courier"/>
                <a:cs typeface="Courier"/>
              </a:rPr>
              <a:t> </a:t>
            </a:r>
            <a:r>
              <a:rPr sz="2000" spc="-5" dirty="0">
                <a:latin typeface="Courier"/>
                <a:cs typeface="Courier"/>
              </a:rPr>
              <a:t>&lt;file&gt;</a:t>
            </a:r>
            <a:endParaRPr sz="2000">
              <a:latin typeface="Courier"/>
              <a:cs typeface="Courier"/>
            </a:endParaRPr>
          </a:p>
        </p:txBody>
      </p:sp>
      <p:sp>
        <p:nvSpPr>
          <p:cNvPr id="4" name="object 4"/>
          <p:cNvSpPr txBox="1"/>
          <p:nvPr/>
        </p:nvSpPr>
        <p:spPr>
          <a:xfrm>
            <a:off x="5745764" y="947419"/>
            <a:ext cx="166878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C00000"/>
                </a:solidFill>
                <a:latin typeface="Courier"/>
                <a:cs typeface="Courier"/>
              </a:rPr>
              <a:t>[options]</a:t>
            </a:r>
            <a:endParaRPr sz="2400">
              <a:latin typeface="Courier"/>
              <a:cs typeface="Courier"/>
            </a:endParaRPr>
          </a:p>
        </p:txBody>
      </p:sp>
      <p:sp>
        <p:nvSpPr>
          <p:cNvPr id="5" name="object 5"/>
          <p:cNvSpPr txBox="1"/>
          <p:nvPr/>
        </p:nvSpPr>
        <p:spPr>
          <a:xfrm>
            <a:off x="263163" y="2141220"/>
            <a:ext cx="8537575" cy="3975735"/>
          </a:xfrm>
          <a:prstGeom prst="rect">
            <a:avLst/>
          </a:prstGeom>
        </p:spPr>
        <p:txBody>
          <a:bodyPr vert="horz" wrap="square" lIns="0" tIns="12700" rIns="0" bIns="0" rtlCol="0">
            <a:spAutoFit/>
          </a:bodyPr>
          <a:lstStyle/>
          <a:p>
            <a:pPr marL="812800" indent="-343535">
              <a:lnSpc>
                <a:spcPts val="2350"/>
              </a:lnSpc>
              <a:spcBef>
                <a:spcPts val="100"/>
              </a:spcBef>
              <a:buFont typeface="Arial"/>
              <a:buChar char="•"/>
              <a:tabLst>
                <a:tab pos="812165" algn="l"/>
                <a:tab pos="812800" algn="l"/>
              </a:tabLst>
            </a:pPr>
            <a:r>
              <a:rPr sz="2000" spc="-25" dirty="0">
                <a:latin typeface="Calibri"/>
                <a:cs typeface="Calibri"/>
              </a:rPr>
              <a:t>Default:</a:t>
            </a:r>
            <a:r>
              <a:rPr sz="2000" spc="-10" dirty="0">
                <a:latin typeface="Calibri"/>
                <a:cs typeface="Calibri"/>
              </a:rPr>
              <a:t> </a:t>
            </a:r>
            <a:r>
              <a:rPr sz="2000" spc="-25" dirty="0">
                <a:latin typeface="Calibri"/>
                <a:cs typeface="Calibri"/>
              </a:rPr>
              <a:t>converts</a:t>
            </a:r>
            <a:r>
              <a:rPr sz="2000" spc="-10" dirty="0">
                <a:latin typeface="Calibri"/>
                <a:cs typeface="Calibri"/>
              </a:rPr>
              <a:t> </a:t>
            </a:r>
            <a:r>
              <a:rPr sz="2000" spc="-20" dirty="0">
                <a:latin typeface="Calibri"/>
                <a:cs typeface="Calibri"/>
              </a:rPr>
              <a:t>to</a:t>
            </a:r>
            <a:r>
              <a:rPr sz="2000" spc="-15" dirty="0">
                <a:latin typeface="Calibri"/>
                <a:cs typeface="Calibri"/>
              </a:rPr>
              <a:t> </a:t>
            </a:r>
            <a:r>
              <a:rPr sz="2000" spc="-20" dirty="0">
                <a:latin typeface="Calibri"/>
                <a:cs typeface="Calibri"/>
              </a:rPr>
              <a:t>‘beheaded’</a:t>
            </a:r>
            <a:r>
              <a:rPr sz="2000" spc="-5" dirty="0">
                <a:latin typeface="Calibri"/>
                <a:cs typeface="Calibri"/>
              </a:rPr>
              <a:t> </a:t>
            </a:r>
            <a:r>
              <a:rPr sz="2000" spc="-25" dirty="0">
                <a:latin typeface="Calibri"/>
                <a:cs typeface="Calibri"/>
              </a:rPr>
              <a:t>SAM;</a:t>
            </a:r>
            <a:endParaRPr sz="2000">
              <a:latin typeface="Calibri"/>
              <a:cs typeface="Calibri"/>
            </a:endParaRPr>
          </a:p>
          <a:p>
            <a:pPr marL="812800" indent="-343535">
              <a:lnSpc>
                <a:spcPts val="2350"/>
              </a:lnSpc>
              <a:buFont typeface="Arial"/>
              <a:buChar char="•"/>
              <a:tabLst>
                <a:tab pos="812165" algn="l"/>
                <a:tab pos="812800" algn="l"/>
              </a:tabLst>
            </a:pPr>
            <a:r>
              <a:rPr sz="2000" b="1" spc="-10" dirty="0">
                <a:latin typeface="Courier"/>
                <a:cs typeface="Courier"/>
              </a:rPr>
              <a:t>-H</a:t>
            </a:r>
            <a:r>
              <a:rPr sz="2000" spc="-10" dirty="0">
                <a:latin typeface="Calibri"/>
                <a:cs typeface="Calibri"/>
              </a:rPr>
              <a:t>:</a:t>
            </a:r>
            <a:r>
              <a:rPr sz="2000" spc="-5" dirty="0">
                <a:latin typeface="Calibri"/>
                <a:cs typeface="Calibri"/>
              </a:rPr>
              <a:t> </a:t>
            </a:r>
            <a:r>
              <a:rPr sz="2000" spc="-20" dirty="0">
                <a:latin typeface="Calibri"/>
                <a:cs typeface="Calibri"/>
              </a:rPr>
              <a:t>output</a:t>
            </a:r>
            <a:r>
              <a:rPr sz="2000" spc="5" dirty="0">
                <a:latin typeface="Calibri"/>
                <a:cs typeface="Calibri"/>
              </a:rPr>
              <a:t> </a:t>
            </a:r>
            <a:r>
              <a:rPr sz="2000" spc="-15" dirty="0">
                <a:latin typeface="Calibri"/>
                <a:cs typeface="Calibri"/>
              </a:rPr>
              <a:t>the</a:t>
            </a:r>
            <a:r>
              <a:rPr sz="2000" spc="-5" dirty="0">
                <a:latin typeface="Calibri"/>
                <a:cs typeface="Calibri"/>
              </a:rPr>
              <a:t> </a:t>
            </a:r>
            <a:r>
              <a:rPr sz="2000" spc="-30" dirty="0">
                <a:latin typeface="Calibri"/>
                <a:cs typeface="Calibri"/>
              </a:rPr>
              <a:t>SAM</a:t>
            </a:r>
            <a:r>
              <a:rPr sz="2000" spc="-5" dirty="0">
                <a:latin typeface="Calibri"/>
                <a:cs typeface="Calibri"/>
              </a:rPr>
              <a:t> </a:t>
            </a:r>
            <a:r>
              <a:rPr sz="2000" spc="-45" dirty="0">
                <a:latin typeface="Calibri"/>
                <a:cs typeface="Calibri"/>
              </a:rPr>
              <a:t>header,</a:t>
            </a:r>
            <a:r>
              <a:rPr sz="2000" spc="5" dirty="0">
                <a:latin typeface="Calibri"/>
                <a:cs typeface="Calibri"/>
              </a:rPr>
              <a:t> </a:t>
            </a:r>
            <a:r>
              <a:rPr sz="2000" b="1" spc="-10" dirty="0">
                <a:latin typeface="Courier"/>
                <a:cs typeface="Courier"/>
              </a:rPr>
              <a:t>-h</a:t>
            </a:r>
            <a:r>
              <a:rPr sz="2000" spc="-10" dirty="0">
                <a:latin typeface="Calibri"/>
                <a:cs typeface="Calibri"/>
              </a:rPr>
              <a:t>:</a:t>
            </a:r>
            <a:r>
              <a:rPr sz="2000" dirty="0">
                <a:latin typeface="Calibri"/>
                <a:cs typeface="Calibri"/>
              </a:rPr>
              <a:t> </a:t>
            </a:r>
            <a:r>
              <a:rPr sz="2000" spc="-25" dirty="0">
                <a:latin typeface="Calibri"/>
                <a:cs typeface="Calibri"/>
              </a:rPr>
              <a:t>convert</a:t>
            </a:r>
            <a:r>
              <a:rPr sz="2000" dirty="0">
                <a:latin typeface="Calibri"/>
                <a:cs typeface="Calibri"/>
              </a:rPr>
              <a:t> </a:t>
            </a:r>
            <a:r>
              <a:rPr sz="2000" spc="-20" dirty="0">
                <a:latin typeface="Calibri"/>
                <a:cs typeface="Calibri"/>
              </a:rPr>
              <a:t>to</a:t>
            </a:r>
            <a:r>
              <a:rPr sz="2000" spc="-5" dirty="0">
                <a:latin typeface="Calibri"/>
                <a:cs typeface="Calibri"/>
              </a:rPr>
              <a:t> </a:t>
            </a:r>
            <a:r>
              <a:rPr sz="2000" spc="-20" dirty="0">
                <a:latin typeface="Calibri"/>
                <a:cs typeface="Calibri"/>
              </a:rPr>
              <a:t>full</a:t>
            </a:r>
            <a:r>
              <a:rPr sz="2000" spc="-10" dirty="0">
                <a:latin typeface="Calibri"/>
                <a:cs typeface="Calibri"/>
              </a:rPr>
              <a:t> </a:t>
            </a:r>
            <a:r>
              <a:rPr sz="2000" spc="-30" dirty="0">
                <a:latin typeface="Calibri"/>
                <a:cs typeface="Calibri"/>
              </a:rPr>
              <a:t>SAM,</a:t>
            </a:r>
            <a:r>
              <a:rPr sz="2000" spc="10" dirty="0">
                <a:latin typeface="Calibri"/>
                <a:cs typeface="Calibri"/>
              </a:rPr>
              <a:t> </a:t>
            </a:r>
            <a:r>
              <a:rPr sz="2000" b="1" spc="-10" dirty="0">
                <a:latin typeface="Courier"/>
                <a:cs typeface="Courier"/>
              </a:rPr>
              <a:t>-b</a:t>
            </a:r>
            <a:r>
              <a:rPr sz="2000" spc="-10" dirty="0">
                <a:latin typeface="Calibri"/>
                <a:cs typeface="Calibri"/>
              </a:rPr>
              <a:t>:</a:t>
            </a:r>
            <a:r>
              <a:rPr sz="2000" dirty="0">
                <a:latin typeface="Calibri"/>
                <a:cs typeface="Calibri"/>
              </a:rPr>
              <a:t> </a:t>
            </a:r>
            <a:r>
              <a:rPr sz="2000" spc="-30" dirty="0">
                <a:latin typeface="Calibri"/>
                <a:cs typeface="Calibri"/>
              </a:rPr>
              <a:t>leave</a:t>
            </a:r>
            <a:r>
              <a:rPr sz="2000" spc="-5" dirty="0">
                <a:latin typeface="Calibri"/>
                <a:cs typeface="Calibri"/>
              </a:rPr>
              <a:t> </a:t>
            </a:r>
            <a:r>
              <a:rPr sz="2000" spc="-20" dirty="0">
                <a:latin typeface="Calibri"/>
                <a:cs typeface="Calibri"/>
              </a:rPr>
              <a:t>in</a:t>
            </a:r>
            <a:r>
              <a:rPr sz="2000" spc="-5" dirty="0">
                <a:latin typeface="Calibri"/>
                <a:cs typeface="Calibri"/>
              </a:rPr>
              <a:t> </a:t>
            </a:r>
            <a:r>
              <a:rPr sz="2000" spc="-15" dirty="0">
                <a:latin typeface="Calibri"/>
                <a:cs typeface="Calibri"/>
              </a:rPr>
              <a:t>(or</a:t>
            </a:r>
            <a:endParaRPr sz="2000">
              <a:latin typeface="Calibri"/>
              <a:cs typeface="Calibri"/>
            </a:endParaRPr>
          </a:p>
          <a:p>
            <a:pPr marL="812165">
              <a:lnSpc>
                <a:spcPts val="2350"/>
              </a:lnSpc>
              <a:spcBef>
                <a:spcPts val="95"/>
              </a:spcBef>
            </a:pPr>
            <a:r>
              <a:rPr sz="2000" spc="-25" dirty="0">
                <a:latin typeface="Calibri"/>
                <a:cs typeface="Calibri"/>
              </a:rPr>
              <a:t>convert</a:t>
            </a:r>
            <a:r>
              <a:rPr sz="2000" spc="-15" dirty="0">
                <a:latin typeface="Calibri"/>
                <a:cs typeface="Calibri"/>
              </a:rPr>
              <a:t> </a:t>
            </a:r>
            <a:r>
              <a:rPr sz="2000" spc="-20" dirty="0">
                <a:latin typeface="Calibri"/>
                <a:cs typeface="Calibri"/>
              </a:rPr>
              <a:t>to)</a:t>
            </a:r>
            <a:r>
              <a:rPr sz="2000" spc="-15" dirty="0">
                <a:latin typeface="Calibri"/>
                <a:cs typeface="Calibri"/>
              </a:rPr>
              <a:t> </a:t>
            </a:r>
            <a:r>
              <a:rPr sz="2000" spc="-30" dirty="0">
                <a:latin typeface="Calibri"/>
                <a:cs typeface="Calibri"/>
              </a:rPr>
              <a:t>BAM</a:t>
            </a:r>
            <a:r>
              <a:rPr sz="2000" spc="-20" dirty="0">
                <a:latin typeface="Calibri"/>
                <a:cs typeface="Calibri"/>
              </a:rPr>
              <a:t> </a:t>
            </a:r>
            <a:r>
              <a:rPr sz="2000" spc="-30" dirty="0">
                <a:latin typeface="Calibri"/>
                <a:cs typeface="Calibri"/>
              </a:rPr>
              <a:t>format</a:t>
            </a:r>
            <a:endParaRPr sz="2000">
              <a:latin typeface="Calibri"/>
              <a:cs typeface="Calibri"/>
            </a:endParaRPr>
          </a:p>
          <a:p>
            <a:pPr marL="812800" indent="-343535">
              <a:lnSpc>
                <a:spcPts val="2350"/>
              </a:lnSpc>
              <a:buFont typeface="Arial"/>
              <a:buChar char="•"/>
              <a:tabLst>
                <a:tab pos="812165" algn="l"/>
                <a:tab pos="812800" algn="l"/>
              </a:tabLst>
            </a:pPr>
            <a:r>
              <a:rPr sz="2000" b="1" spc="-5" dirty="0">
                <a:latin typeface="Courier"/>
                <a:cs typeface="Courier"/>
              </a:rPr>
              <a:t>-f/-F</a:t>
            </a:r>
            <a:r>
              <a:rPr sz="2000" b="1" spc="-755" dirty="0">
                <a:latin typeface="Courier"/>
                <a:cs typeface="Courier"/>
              </a:rPr>
              <a:t> </a:t>
            </a:r>
            <a:r>
              <a:rPr sz="2000" spc="-15" dirty="0">
                <a:latin typeface="Calibri"/>
                <a:cs typeface="Calibri"/>
              </a:rPr>
              <a:t>&lt;int&gt;:</a:t>
            </a:r>
            <a:r>
              <a:rPr sz="2000" dirty="0">
                <a:latin typeface="Calibri"/>
                <a:cs typeface="Calibri"/>
              </a:rPr>
              <a:t> </a:t>
            </a:r>
            <a:r>
              <a:rPr sz="2000" spc="-20" dirty="0">
                <a:latin typeface="Calibri"/>
                <a:cs typeface="Calibri"/>
              </a:rPr>
              <a:t>filter</a:t>
            </a:r>
            <a:r>
              <a:rPr sz="2000" dirty="0">
                <a:latin typeface="Calibri"/>
                <a:cs typeface="Calibri"/>
              </a:rPr>
              <a:t> </a:t>
            </a:r>
            <a:r>
              <a:rPr sz="2000" spc="-35" dirty="0">
                <a:latin typeface="Calibri"/>
                <a:cs typeface="Calibri"/>
              </a:rPr>
              <a:t>for/against</a:t>
            </a:r>
            <a:r>
              <a:rPr sz="2000" dirty="0">
                <a:latin typeface="Calibri"/>
                <a:cs typeface="Calibri"/>
              </a:rPr>
              <a:t> </a:t>
            </a:r>
            <a:r>
              <a:rPr sz="2000" spc="-15" dirty="0">
                <a:latin typeface="Calibri"/>
                <a:cs typeface="Calibri"/>
              </a:rPr>
              <a:t>flags</a:t>
            </a:r>
            <a:r>
              <a:rPr sz="2000" dirty="0">
                <a:latin typeface="Calibri"/>
                <a:cs typeface="Calibri"/>
              </a:rPr>
              <a:t> </a:t>
            </a:r>
            <a:r>
              <a:rPr sz="2000" spc="-20" dirty="0">
                <a:latin typeface="Calibri"/>
                <a:cs typeface="Calibri"/>
              </a:rPr>
              <a:t>matching</a:t>
            </a:r>
            <a:r>
              <a:rPr sz="2000" dirty="0">
                <a:latin typeface="Calibri"/>
                <a:cs typeface="Calibri"/>
              </a:rPr>
              <a:t> </a:t>
            </a:r>
            <a:r>
              <a:rPr sz="2000" spc="-15" dirty="0">
                <a:latin typeface="Calibri"/>
                <a:cs typeface="Calibri"/>
              </a:rPr>
              <a:t>the</a:t>
            </a:r>
            <a:r>
              <a:rPr sz="2000" dirty="0">
                <a:latin typeface="Calibri"/>
                <a:cs typeface="Calibri"/>
              </a:rPr>
              <a:t> </a:t>
            </a:r>
            <a:r>
              <a:rPr sz="2000" spc="-50" dirty="0">
                <a:latin typeface="Calibri"/>
                <a:cs typeface="Calibri"/>
              </a:rPr>
              <a:t>integer.</a:t>
            </a:r>
            <a:endParaRPr sz="2000">
              <a:latin typeface="Calibri"/>
              <a:cs typeface="Calibri"/>
            </a:endParaRPr>
          </a:p>
          <a:p>
            <a:pPr marL="812165" marR="753745">
              <a:lnSpc>
                <a:spcPts val="2500"/>
              </a:lnSpc>
            </a:pPr>
            <a:r>
              <a:rPr sz="2000" spc="-10" dirty="0">
                <a:latin typeface="Calibri"/>
                <a:cs typeface="Calibri"/>
              </a:rPr>
              <a:t>e.g.</a:t>
            </a:r>
            <a:r>
              <a:rPr sz="2000" spc="-5" dirty="0">
                <a:latin typeface="Calibri"/>
                <a:cs typeface="Calibri"/>
              </a:rPr>
              <a:t> </a:t>
            </a:r>
            <a:r>
              <a:rPr sz="2000" spc="-5" dirty="0">
                <a:latin typeface="Courier"/>
                <a:cs typeface="Courier"/>
              </a:rPr>
              <a:t>-F</a:t>
            </a:r>
            <a:r>
              <a:rPr sz="2000" dirty="0">
                <a:latin typeface="Courier"/>
                <a:cs typeface="Courier"/>
              </a:rPr>
              <a:t> </a:t>
            </a:r>
            <a:r>
              <a:rPr sz="2000" spc="-5" dirty="0">
                <a:latin typeface="Courier"/>
                <a:cs typeface="Courier"/>
              </a:rPr>
              <a:t>0x904</a:t>
            </a:r>
            <a:r>
              <a:rPr sz="2000" spc="-755" dirty="0">
                <a:latin typeface="Courier"/>
                <a:cs typeface="Courier"/>
              </a:rPr>
              <a:t> </a:t>
            </a:r>
            <a:r>
              <a:rPr sz="2000" spc="-25" dirty="0">
                <a:latin typeface="Calibri"/>
                <a:cs typeface="Calibri"/>
              </a:rPr>
              <a:t>removes</a:t>
            </a:r>
            <a:r>
              <a:rPr sz="2000" dirty="0">
                <a:latin typeface="Calibri"/>
                <a:cs typeface="Calibri"/>
              </a:rPr>
              <a:t> </a:t>
            </a:r>
            <a:r>
              <a:rPr sz="2000" spc="-25" dirty="0">
                <a:latin typeface="Calibri"/>
                <a:cs typeface="Calibri"/>
              </a:rPr>
              <a:t>all</a:t>
            </a:r>
            <a:r>
              <a:rPr sz="2000" spc="-5" dirty="0">
                <a:latin typeface="Calibri"/>
                <a:cs typeface="Calibri"/>
              </a:rPr>
              <a:t> </a:t>
            </a:r>
            <a:r>
              <a:rPr sz="2000" spc="-25" dirty="0">
                <a:latin typeface="Calibri"/>
                <a:cs typeface="Calibri"/>
              </a:rPr>
              <a:t>records</a:t>
            </a:r>
            <a:r>
              <a:rPr sz="2000" dirty="0">
                <a:latin typeface="Calibri"/>
                <a:cs typeface="Calibri"/>
              </a:rPr>
              <a:t> </a:t>
            </a:r>
            <a:r>
              <a:rPr sz="2000" spc="-15" dirty="0">
                <a:latin typeface="Calibri"/>
                <a:cs typeface="Calibri"/>
              </a:rPr>
              <a:t>flagged</a:t>
            </a:r>
            <a:r>
              <a:rPr sz="2000" spc="-5" dirty="0">
                <a:latin typeface="Calibri"/>
                <a:cs typeface="Calibri"/>
              </a:rPr>
              <a:t> </a:t>
            </a:r>
            <a:r>
              <a:rPr sz="2000" spc="-15" dirty="0">
                <a:latin typeface="Calibri"/>
                <a:cs typeface="Calibri"/>
              </a:rPr>
              <a:t>0x4</a:t>
            </a:r>
            <a:r>
              <a:rPr sz="2000" dirty="0">
                <a:latin typeface="Calibri"/>
                <a:cs typeface="Calibri"/>
              </a:rPr>
              <a:t> </a:t>
            </a:r>
            <a:r>
              <a:rPr sz="2000" spc="-15" dirty="0">
                <a:latin typeface="Calibri"/>
                <a:cs typeface="Calibri"/>
              </a:rPr>
              <a:t>(unmapped),</a:t>
            </a:r>
            <a:r>
              <a:rPr sz="2000" spc="-5" dirty="0">
                <a:latin typeface="Calibri"/>
                <a:cs typeface="Calibri"/>
              </a:rPr>
              <a:t> </a:t>
            </a:r>
            <a:r>
              <a:rPr sz="2000" spc="-10" dirty="0">
                <a:latin typeface="Calibri"/>
                <a:cs typeface="Calibri"/>
              </a:rPr>
              <a:t>0x100 </a:t>
            </a:r>
            <a:r>
              <a:rPr sz="2000" spc="-434" dirty="0">
                <a:latin typeface="Calibri"/>
                <a:cs typeface="Calibri"/>
              </a:rPr>
              <a:t> </a:t>
            </a:r>
            <a:r>
              <a:rPr sz="2000" spc="-15" dirty="0">
                <a:latin typeface="Calibri"/>
                <a:cs typeface="Calibri"/>
              </a:rPr>
              <a:t>(secondary)</a:t>
            </a:r>
            <a:r>
              <a:rPr sz="2000" spc="-5" dirty="0">
                <a:latin typeface="Calibri"/>
                <a:cs typeface="Calibri"/>
              </a:rPr>
              <a:t> </a:t>
            </a:r>
            <a:r>
              <a:rPr sz="2000" spc="-15" dirty="0">
                <a:latin typeface="Calibri"/>
                <a:cs typeface="Calibri"/>
              </a:rPr>
              <a:t>or</a:t>
            </a:r>
            <a:r>
              <a:rPr sz="2000" spc="-5" dirty="0">
                <a:latin typeface="Calibri"/>
                <a:cs typeface="Calibri"/>
              </a:rPr>
              <a:t> </a:t>
            </a:r>
            <a:r>
              <a:rPr sz="2000" spc="-10" dirty="0">
                <a:latin typeface="Calibri"/>
                <a:cs typeface="Calibri"/>
              </a:rPr>
              <a:t>0x800</a:t>
            </a:r>
            <a:r>
              <a:rPr sz="2000" spc="-5" dirty="0">
                <a:latin typeface="Calibri"/>
                <a:cs typeface="Calibri"/>
              </a:rPr>
              <a:t> </a:t>
            </a:r>
            <a:r>
              <a:rPr sz="2000" spc="-20" dirty="0">
                <a:latin typeface="Calibri"/>
                <a:cs typeface="Calibri"/>
              </a:rPr>
              <a:t>(supplementary).</a:t>
            </a:r>
            <a:endParaRPr sz="2000">
              <a:latin typeface="Calibri"/>
              <a:cs typeface="Calibri"/>
            </a:endParaRPr>
          </a:p>
          <a:p>
            <a:pPr marL="812800" indent="-343535">
              <a:lnSpc>
                <a:spcPts val="2250"/>
              </a:lnSpc>
              <a:buFont typeface="Arial"/>
              <a:buChar char="•"/>
              <a:tabLst>
                <a:tab pos="812165" algn="l"/>
                <a:tab pos="812800" algn="l"/>
              </a:tabLst>
            </a:pPr>
            <a:r>
              <a:rPr sz="2000" spc="-20" dirty="0">
                <a:latin typeface="Calibri"/>
                <a:cs typeface="Calibri"/>
              </a:rPr>
              <a:t>If</a:t>
            </a:r>
            <a:r>
              <a:rPr sz="2000" spc="-10" dirty="0">
                <a:latin typeface="Calibri"/>
                <a:cs typeface="Calibri"/>
              </a:rPr>
              <a:t> </a:t>
            </a:r>
            <a:r>
              <a:rPr sz="2000" spc="-20" dirty="0">
                <a:latin typeface="Calibri"/>
                <a:cs typeface="Calibri"/>
              </a:rPr>
              <a:t>file</a:t>
            </a:r>
            <a:r>
              <a:rPr sz="2000" spc="-10" dirty="0">
                <a:latin typeface="Calibri"/>
                <a:cs typeface="Calibri"/>
              </a:rPr>
              <a:t> </a:t>
            </a:r>
            <a:r>
              <a:rPr sz="2000" spc="-20" dirty="0">
                <a:latin typeface="Calibri"/>
                <a:cs typeface="Calibri"/>
              </a:rPr>
              <a:t>is</a:t>
            </a:r>
            <a:r>
              <a:rPr sz="2000" dirty="0">
                <a:latin typeface="Calibri"/>
                <a:cs typeface="Calibri"/>
              </a:rPr>
              <a:t> -</a:t>
            </a:r>
            <a:r>
              <a:rPr sz="2000" spc="-10" dirty="0">
                <a:latin typeface="Calibri"/>
                <a:cs typeface="Calibri"/>
              </a:rPr>
              <a:t> </a:t>
            </a:r>
            <a:r>
              <a:rPr sz="2000" spc="-20" dirty="0">
                <a:latin typeface="Calibri"/>
                <a:cs typeface="Calibri"/>
              </a:rPr>
              <a:t>(hyphen)</a:t>
            </a:r>
            <a:r>
              <a:rPr sz="2000" dirty="0">
                <a:latin typeface="Calibri"/>
                <a:cs typeface="Calibri"/>
              </a:rPr>
              <a:t> </a:t>
            </a:r>
            <a:r>
              <a:rPr sz="2000" spc="-25" dirty="0">
                <a:latin typeface="Calibri"/>
                <a:cs typeface="Calibri"/>
              </a:rPr>
              <a:t>STDIN</a:t>
            </a:r>
            <a:r>
              <a:rPr sz="2000" spc="-10" dirty="0">
                <a:latin typeface="Calibri"/>
                <a:cs typeface="Calibri"/>
              </a:rPr>
              <a:t> </a:t>
            </a:r>
            <a:r>
              <a:rPr sz="2000" spc="-20" dirty="0">
                <a:latin typeface="Calibri"/>
                <a:cs typeface="Calibri"/>
              </a:rPr>
              <a:t>is</a:t>
            </a:r>
            <a:r>
              <a:rPr sz="2000" spc="-5" dirty="0">
                <a:latin typeface="Calibri"/>
                <a:cs typeface="Calibri"/>
              </a:rPr>
              <a:t> </a:t>
            </a:r>
            <a:r>
              <a:rPr sz="2000" spc="-15" dirty="0">
                <a:latin typeface="Calibri"/>
                <a:cs typeface="Calibri"/>
              </a:rPr>
              <a:t>used</a:t>
            </a:r>
            <a:endParaRPr sz="2000">
              <a:latin typeface="Calibri"/>
              <a:cs typeface="Calibri"/>
            </a:endParaRPr>
          </a:p>
          <a:p>
            <a:pPr marL="355600" indent="-342900">
              <a:lnSpc>
                <a:spcPts val="2350"/>
              </a:lnSpc>
              <a:buFont typeface="Arial"/>
              <a:buChar char="•"/>
              <a:tabLst>
                <a:tab pos="354965" algn="l"/>
                <a:tab pos="355600" algn="l"/>
              </a:tabLst>
            </a:pPr>
            <a:r>
              <a:rPr sz="2000" b="1" u="sng" spc="-5" dirty="0">
                <a:solidFill>
                  <a:srgbClr val="C00000"/>
                </a:solidFill>
                <a:uFill>
                  <a:solidFill>
                    <a:srgbClr val="C00000"/>
                  </a:solidFill>
                </a:uFill>
                <a:latin typeface="Courier"/>
                <a:cs typeface="Courier"/>
              </a:rPr>
              <a:t>sort</a:t>
            </a:r>
            <a:r>
              <a:rPr sz="2000" b="1" spc="-5" dirty="0">
                <a:solidFill>
                  <a:srgbClr val="C00000"/>
                </a:solidFill>
                <a:latin typeface="Courier"/>
                <a:cs typeface="Courier"/>
              </a:rPr>
              <a:t> </a:t>
            </a:r>
            <a:r>
              <a:rPr sz="2000" spc="-5" dirty="0">
                <a:latin typeface="Courier"/>
                <a:cs typeface="Courier"/>
              </a:rPr>
              <a:t>&lt;file&gt;</a:t>
            </a:r>
            <a:r>
              <a:rPr sz="2000" spc="-755" dirty="0">
                <a:latin typeface="Courier"/>
                <a:cs typeface="Courier"/>
              </a:rPr>
              <a:t> </a:t>
            </a:r>
            <a:r>
              <a:rPr sz="2000" dirty="0">
                <a:latin typeface="Calibri"/>
                <a:cs typeface="Calibri"/>
              </a:rPr>
              <a:t>— </a:t>
            </a:r>
            <a:r>
              <a:rPr sz="2000" spc="-15" dirty="0">
                <a:latin typeface="Calibri"/>
                <a:cs typeface="Calibri"/>
              </a:rPr>
              <a:t>Sorts</a:t>
            </a:r>
            <a:r>
              <a:rPr sz="2000" dirty="0">
                <a:latin typeface="Calibri"/>
                <a:cs typeface="Calibri"/>
              </a:rPr>
              <a:t> </a:t>
            </a:r>
            <a:r>
              <a:rPr sz="2000" spc="-15" dirty="0">
                <a:latin typeface="Calibri"/>
                <a:cs typeface="Calibri"/>
              </a:rPr>
              <a:t>the</a:t>
            </a:r>
            <a:r>
              <a:rPr sz="2000" spc="-5" dirty="0">
                <a:latin typeface="Calibri"/>
                <a:cs typeface="Calibri"/>
              </a:rPr>
              <a:t> </a:t>
            </a:r>
            <a:r>
              <a:rPr sz="2000" spc="-20" dirty="0">
                <a:latin typeface="Calibri"/>
                <a:cs typeface="Calibri"/>
              </a:rPr>
              <a:t>alignments</a:t>
            </a:r>
            <a:r>
              <a:rPr sz="2000" dirty="0">
                <a:latin typeface="Calibri"/>
                <a:cs typeface="Calibri"/>
              </a:rPr>
              <a:t> </a:t>
            </a:r>
            <a:r>
              <a:rPr sz="2000" spc="-20" dirty="0">
                <a:latin typeface="Calibri"/>
                <a:cs typeface="Calibri"/>
              </a:rPr>
              <a:t>within</a:t>
            </a:r>
            <a:r>
              <a:rPr sz="2000" spc="-5" dirty="0">
                <a:latin typeface="Calibri"/>
                <a:cs typeface="Calibri"/>
              </a:rPr>
              <a:t> </a:t>
            </a:r>
            <a:r>
              <a:rPr sz="2000" spc="-20" dirty="0">
                <a:latin typeface="Calibri"/>
                <a:cs typeface="Calibri"/>
              </a:rPr>
              <a:t>a</a:t>
            </a:r>
            <a:r>
              <a:rPr sz="2000" spc="-5" dirty="0">
                <a:latin typeface="Calibri"/>
                <a:cs typeface="Calibri"/>
              </a:rPr>
              <a:t> </a:t>
            </a:r>
            <a:r>
              <a:rPr sz="2000" spc="-30" dirty="0">
                <a:latin typeface="Calibri"/>
                <a:cs typeface="Calibri"/>
              </a:rPr>
              <a:t>BAM</a:t>
            </a:r>
            <a:r>
              <a:rPr sz="2000" spc="-5" dirty="0">
                <a:latin typeface="Calibri"/>
                <a:cs typeface="Calibri"/>
              </a:rPr>
              <a:t> </a:t>
            </a:r>
            <a:r>
              <a:rPr sz="2000" spc="-20" dirty="0">
                <a:latin typeface="Calibri"/>
                <a:cs typeface="Calibri"/>
              </a:rPr>
              <a:t>file</a:t>
            </a:r>
            <a:r>
              <a:rPr sz="2000" spc="-5" dirty="0">
                <a:latin typeface="Calibri"/>
                <a:cs typeface="Calibri"/>
              </a:rPr>
              <a:t> </a:t>
            </a:r>
            <a:r>
              <a:rPr sz="2000" spc="-20" dirty="0">
                <a:latin typeface="Calibri"/>
                <a:cs typeface="Calibri"/>
              </a:rPr>
              <a:t>(ie.</a:t>
            </a:r>
            <a:r>
              <a:rPr sz="2000" spc="-5" dirty="0">
                <a:latin typeface="Calibri"/>
                <a:cs typeface="Calibri"/>
              </a:rPr>
              <a:t> </a:t>
            </a:r>
            <a:r>
              <a:rPr sz="2000" spc="-30" dirty="0">
                <a:latin typeface="Calibri"/>
                <a:cs typeface="Calibri"/>
              </a:rPr>
              <a:t>by</a:t>
            </a:r>
            <a:r>
              <a:rPr sz="2000" spc="5" dirty="0">
                <a:latin typeface="Calibri"/>
                <a:cs typeface="Calibri"/>
              </a:rPr>
              <a:t> </a:t>
            </a:r>
            <a:r>
              <a:rPr sz="2000" spc="-20" dirty="0">
                <a:latin typeface="Calibri"/>
                <a:cs typeface="Calibri"/>
              </a:rPr>
              <a:t>chromosome</a:t>
            </a:r>
            <a:endParaRPr sz="2000">
              <a:latin typeface="Calibri"/>
              <a:cs typeface="Calibri"/>
            </a:endParaRPr>
          </a:p>
          <a:p>
            <a:pPr marL="354965">
              <a:lnSpc>
                <a:spcPts val="2350"/>
              </a:lnSpc>
              <a:spcBef>
                <a:spcPts val="95"/>
              </a:spcBef>
            </a:pPr>
            <a:r>
              <a:rPr sz="2000" spc="-20" dirty="0">
                <a:latin typeface="Calibri"/>
                <a:cs typeface="Calibri"/>
              </a:rPr>
              <a:t>and</a:t>
            </a:r>
            <a:r>
              <a:rPr sz="2000" spc="-5" dirty="0">
                <a:latin typeface="Calibri"/>
                <a:cs typeface="Calibri"/>
              </a:rPr>
              <a:t> </a:t>
            </a:r>
            <a:r>
              <a:rPr sz="2000" spc="-25" dirty="0">
                <a:latin typeface="Calibri"/>
                <a:cs typeface="Calibri"/>
              </a:rPr>
              <a:t>coordinate).</a:t>
            </a:r>
            <a:r>
              <a:rPr sz="2000" spc="-5" dirty="0">
                <a:latin typeface="Calibri"/>
                <a:cs typeface="Calibri"/>
              </a:rPr>
              <a:t> </a:t>
            </a:r>
            <a:r>
              <a:rPr sz="2000" spc="-20" dirty="0">
                <a:latin typeface="Calibri"/>
                <a:cs typeface="Calibri"/>
              </a:rPr>
              <a:t>If</a:t>
            </a:r>
            <a:r>
              <a:rPr sz="2000" dirty="0">
                <a:latin typeface="Calibri"/>
                <a:cs typeface="Calibri"/>
              </a:rPr>
              <a:t> </a:t>
            </a:r>
            <a:r>
              <a:rPr sz="2000" spc="-20" dirty="0">
                <a:latin typeface="Calibri"/>
                <a:cs typeface="Calibri"/>
              </a:rPr>
              <a:t>file</a:t>
            </a:r>
            <a:r>
              <a:rPr sz="2000" spc="-5" dirty="0">
                <a:latin typeface="Calibri"/>
                <a:cs typeface="Calibri"/>
              </a:rPr>
              <a:t> </a:t>
            </a:r>
            <a:r>
              <a:rPr sz="2000" spc="-20" dirty="0">
                <a:latin typeface="Calibri"/>
                <a:cs typeface="Calibri"/>
              </a:rPr>
              <a:t>is</a:t>
            </a:r>
            <a:r>
              <a:rPr sz="2000" dirty="0">
                <a:latin typeface="Calibri"/>
                <a:cs typeface="Calibri"/>
              </a:rPr>
              <a:t> - </a:t>
            </a:r>
            <a:r>
              <a:rPr sz="2000" spc="-20" dirty="0">
                <a:latin typeface="Calibri"/>
                <a:cs typeface="Calibri"/>
              </a:rPr>
              <a:t>(hyphen)</a:t>
            </a:r>
            <a:r>
              <a:rPr sz="2000" dirty="0">
                <a:latin typeface="Calibri"/>
                <a:cs typeface="Calibri"/>
              </a:rPr>
              <a:t> </a:t>
            </a:r>
            <a:r>
              <a:rPr sz="2000" spc="-25" dirty="0">
                <a:latin typeface="Calibri"/>
                <a:cs typeface="Calibri"/>
              </a:rPr>
              <a:t>STDIN</a:t>
            </a:r>
            <a:r>
              <a:rPr sz="2000" spc="-5" dirty="0">
                <a:latin typeface="Calibri"/>
                <a:cs typeface="Calibri"/>
              </a:rPr>
              <a:t> </a:t>
            </a:r>
            <a:r>
              <a:rPr sz="2000" spc="-20" dirty="0">
                <a:latin typeface="Calibri"/>
                <a:cs typeface="Calibri"/>
              </a:rPr>
              <a:t>is</a:t>
            </a:r>
            <a:r>
              <a:rPr sz="2000" dirty="0">
                <a:latin typeface="Calibri"/>
                <a:cs typeface="Calibri"/>
              </a:rPr>
              <a:t> </a:t>
            </a:r>
            <a:r>
              <a:rPr sz="2000" spc="-15" dirty="0">
                <a:latin typeface="Calibri"/>
                <a:cs typeface="Calibri"/>
              </a:rPr>
              <a:t>used.</a:t>
            </a:r>
            <a:endParaRPr sz="2000">
              <a:latin typeface="Calibri"/>
              <a:cs typeface="Calibri"/>
            </a:endParaRPr>
          </a:p>
          <a:p>
            <a:pPr marL="355600" indent="-342900">
              <a:lnSpc>
                <a:spcPts val="2350"/>
              </a:lnSpc>
              <a:buFont typeface="Arial"/>
              <a:buChar char="•"/>
              <a:tabLst>
                <a:tab pos="354965" algn="l"/>
                <a:tab pos="355600" algn="l"/>
              </a:tabLst>
            </a:pPr>
            <a:r>
              <a:rPr sz="2000" b="1" spc="-5" dirty="0">
                <a:solidFill>
                  <a:srgbClr val="C00000"/>
                </a:solidFill>
                <a:latin typeface="Courier"/>
                <a:cs typeface="Courier"/>
              </a:rPr>
              <a:t>index</a:t>
            </a:r>
            <a:r>
              <a:rPr sz="2000" b="1" dirty="0">
                <a:solidFill>
                  <a:srgbClr val="C00000"/>
                </a:solidFill>
                <a:latin typeface="Courier"/>
                <a:cs typeface="Courier"/>
              </a:rPr>
              <a:t> </a:t>
            </a:r>
            <a:r>
              <a:rPr sz="2000" spc="-5" dirty="0">
                <a:latin typeface="Courier"/>
                <a:cs typeface="Courier"/>
              </a:rPr>
              <a:t>&lt;file&gt;</a:t>
            </a:r>
            <a:r>
              <a:rPr sz="2000" spc="-755" dirty="0">
                <a:latin typeface="Courier"/>
                <a:cs typeface="Courier"/>
              </a:rPr>
              <a:t> </a:t>
            </a:r>
            <a:r>
              <a:rPr sz="2000" dirty="0">
                <a:latin typeface="Calibri"/>
                <a:cs typeface="Calibri"/>
              </a:rPr>
              <a:t>—</a:t>
            </a:r>
            <a:r>
              <a:rPr sz="2000" spc="-5" dirty="0">
                <a:latin typeface="Calibri"/>
                <a:cs typeface="Calibri"/>
              </a:rPr>
              <a:t> </a:t>
            </a:r>
            <a:r>
              <a:rPr sz="2000" spc="-25" dirty="0">
                <a:latin typeface="Calibri"/>
                <a:cs typeface="Calibri"/>
              </a:rPr>
              <a:t>Creates</a:t>
            </a:r>
            <a:r>
              <a:rPr sz="2000" dirty="0">
                <a:latin typeface="Calibri"/>
                <a:cs typeface="Calibri"/>
              </a:rPr>
              <a:t> </a:t>
            </a:r>
            <a:r>
              <a:rPr sz="2000" spc="-20" dirty="0">
                <a:latin typeface="Calibri"/>
                <a:cs typeface="Calibri"/>
              </a:rPr>
              <a:t>an</a:t>
            </a:r>
            <a:r>
              <a:rPr sz="2000" spc="-10" dirty="0">
                <a:latin typeface="Calibri"/>
                <a:cs typeface="Calibri"/>
              </a:rPr>
              <a:t> </a:t>
            </a:r>
            <a:r>
              <a:rPr sz="2000" spc="-30" dirty="0">
                <a:latin typeface="Calibri"/>
                <a:cs typeface="Calibri"/>
              </a:rPr>
              <a:t>index</a:t>
            </a:r>
            <a:r>
              <a:rPr sz="2000" spc="-5" dirty="0">
                <a:latin typeface="Calibri"/>
                <a:cs typeface="Calibri"/>
              </a:rPr>
              <a:t> </a:t>
            </a:r>
            <a:r>
              <a:rPr sz="2000" spc="-20" dirty="0">
                <a:latin typeface="Calibri"/>
                <a:cs typeface="Calibri"/>
              </a:rPr>
              <a:t>file</a:t>
            </a:r>
            <a:r>
              <a:rPr sz="2000" dirty="0">
                <a:latin typeface="Calibri"/>
                <a:cs typeface="Calibri"/>
              </a:rPr>
              <a:t> </a:t>
            </a:r>
            <a:r>
              <a:rPr sz="2000" spc="-5" dirty="0">
                <a:latin typeface="Calibri"/>
                <a:cs typeface="Calibri"/>
              </a:rPr>
              <a:t>(</a:t>
            </a:r>
            <a:r>
              <a:rPr sz="2000" spc="-5" dirty="0">
                <a:latin typeface="Courier"/>
                <a:cs typeface="Courier"/>
              </a:rPr>
              <a:t>.bai</a:t>
            </a:r>
            <a:r>
              <a:rPr sz="2000" spc="-5" dirty="0">
                <a:latin typeface="Calibri"/>
                <a:cs typeface="Calibri"/>
              </a:rPr>
              <a:t>)</a:t>
            </a:r>
            <a:r>
              <a:rPr sz="2000" dirty="0">
                <a:latin typeface="Calibri"/>
                <a:cs typeface="Calibri"/>
              </a:rPr>
              <a:t> </a:t>
            </a:r>
            <a:r>
              <a:rPr sz="2000" spc="-30" dirty="0">
                <a:latin typeface="Calibri"/>
                <a:cs typeface="Calibri"/>
              </a:rPr>
              <a:t>for</a:t>
            </a:r>
            <a:r>
              <a:rPr sz="2000" dirty="0">
                <a:latin typeface="Calibri"/>
                <a:cs typeface="Calibri"/>
              </a:rPr>
              <a:t> </a:t>
            </a:r>
            <a:r>
              <a:rPr sz="2000" spc="-15" dirty="0">
                <a:latin typeface="Calibri"/>
                <a:cs typeface="Calibri"/>
              </a:rPr>
              <a:t>the</a:t>
            </a:r>
            <a:r>
              <a:rPr sz="2000" spc="-5" dirty="0">
                <a:latin typeface="Calibri"/>
                <a:cs typeface="Calibri"/>
              </a:rPr>
              <a:t> </a:t>
            </a:r>
            <a:r>
              <a:rPr sz="2000" spc="-20" dirty="0">
                <a:latin typeface="Calibri"/>
                <a:cs typeface="Calibri"/>
              </a:rPr>
              <a:t>given</a:t>
            </a:r>
            <a:r>
              <a:rPr sz="2000" spc="-5" dirty="0">
                <a:latin typeface="Calibri"/>
                <a:cs typeface="Calibri"/>
              </a:rPr>
              <a:t> </a:t>
            </a:r>
            <a:r>
              <a:rPr sz="2000" spc="-15" dirty="0">
                <a:latin typeface="Calibri"/>
                <a:cs typeface="Calibri"/>
              </a:rPr>
              <a:t>(sorted)</a:t>
            </a:r>
            <a:r>
              <a:rPr sz="2000" spc="5" dirty="0">
                <a:latin typeface="Calibri"/>
                <a:cs typeface="Calibri"/>
              </a:rPr>
              <a:t> </a:t>
            </a:r>
            <a:r>
              <a:rPr sz="2000" spc="-30" dirty="0">
                <a:latin typeface="Calibri"/>
                <a:cs typeface="Calibri"/>
              </a:rPr>
              <a:t>BAM</a:t>
            </a:r>
            <a:r>
              <a:rPr sz="2000" spc="-5" dirty="0">
                <a:latin typeface="Calibri"/>
                <a:cs typeface="Calibri"/>
              </a:rPr>
              <a:t> </a:t>
            </a:r>
            <a:r>
              <a:rPr sz="2000" spc="-20" dirty="0">
                <a:latin typeface="Calibri"/>
                <a:cs typeface="Calibri"/>
              </a:rPr>
              <a:t>file</a:t>
            </a:r>
            <a:endParaRPr sz="2000">
              <a:latin typeface="Calibri"/>
              <a:cs typeface="Calibri"/>
            </a:endParaRPr>
          </a:p>
          <a:p>
            <a:pPr marL="355600" indent="-342900">
              <a:lnSpc>
                <a:spcPct val="100000"/>
              </a:lnSpc>
              <a:buFont typeface="Arial"/>
              <a:buChar char="•"/>
              <a:tabLst>
                <a:tab pos="354965" algn="l"/>
                <a:tab pos="355600" algn="l"/>
              </a:tabLst>
            </a:pPr>
            <a:r>
              <a:rPr sz="2000" b="1" spc="-5" dirty="0">
                <a:solidFill>
                  <a:srgbClr val="C00000"/>
                </a:solidFill>
                <a:latin typeface="Courier"/>
                <a:cs typeface="Courier"/>
              </a:rPr>
              <a:t>faidx</a:t>
            </a:r>
            <a:r>
              <a:rPr sz="2000" b="1" dirty="0">
                <a:solidFill>
                  <a:srgbClr val="C00000"/>
                </a:solidFill>
                <a:latin typeface="Courier"/>
                <a:cs typeface="Courier"/>
              </a:rPr>
              <a:t> </a:t>
            </a:r>
            <a:r>
              <a:rPr sz="2000" spc="-5" dirty="0">
                <a:latin typeface="Courier"/>
                <a:cs typeface="Courier"/>
              </a:rPr>
              <a:t>&lt;file&gt;</a:t>
            </a:r>
            <a:r>
              <a:rPr sz="2000" spc="-755" dirty="0">
                <a:latin typeface="Courier"/>
                <a:cs typeface="Courier"/>
              </a:rPr>
              <a:t> </a:t>
            </a:r>
            <a:r>
              <a:rPr sz="2000" dirty="0">
                <a:latin typeface="Calibri"/>
                <a:cs typeface="Calibri"/>
              </a:rPr>
              <a:t>—</a:t>
            </a:r>
            <a:r>
              <a:rPr sz="2000" spc="-5" dirty="0">
                <a:latin typeface="Calibri"/>
                <a:cs typeface="Calibri"/>
              </a:rPr>
              <a:t> </a:t>
            </a:r>
            <a:r>
              <a:rPr sz="2000" spc="-25" dirty="0">
                <a:latin typeface="Calibri"/>
                <a:cs typeface="Calibri"/>
              </a:rPr>
              <a:t>Creates</a:t>
            </a:r>
            <a:r>
              <a:rPr sz="2000" dirty="0">
                <a:latin typeface="Calibri"/>
                <a:cs typeface="Calibri"/>
              </a:rPr>
              <a:t> </a:t>
            </a:r>
            <a:r>
              <a:rPr sz="2000" spc="-20" dirty="0">
                <a:latin typeface="Calibri"/>
                <a:cs typeface="Calibri"/>
              </a:rPr>
              <a:t>an</a:t>
            </a:r>
            <a:r>
              <a:rPr sz="2000" spc="-10" dirty="0">
                <a:latin typeface="Calibri"/>
                <a:cs typeface="Calibri"/>
              </a:rPr>
              <a:t> </a:t>
            </a:r>
            <a:r>
              <a:rPr sz="2000" spc="-30" dirty="0">
                <a:latin typeface="Calibri"/>
                <a:cs typeface="Calibri"/>
              </a:rPr>
              <a:t>index</a:t>
            </a:r>
            <a:r>
              <a:rPr sz="2000" spc="-5" dirty="0">
                <a:latin typeface="Calibri"/>
                <a:cs typeface="Calibri"/>
              </a:rPr>
              <a:t> </a:t>
            </a:r>
            <a:r>
              <a:rPr sz="2000" spc="-20" dirty="0">
                <a:latin typeface="Calibri"/>
                <a:cs typeface="Calibri"/>
              </a:rPr>
              <a:t>file</a:t>
            </a:r>
            <a:r>
              <a:rPr sz="2000" dirty="0">
                <a:latin typeface="Calibri"/>
                <a:cs typeface="Calibri"/>
              </a:rPr>
              <a:t> </a:t>
            </a:r>
            <a:r>
              <a:rPr sz="2000" spc="-5" dirty="0">
                <a:latin typeface="Calibri"/>
                <a:cs typeface="Calibri"/>
              </a:rPr>
              <a:t>(</a:t>
            </a:r>
            <a:r>
              <a:rPr sz="2000" spc="-5" dirty="0">
                <a:latin typeface="Courier"/>
                <a:cs typeface="Courier"/>
              </a:rPr>
              <a:t>.fai</a:t>
            </a:r>
            <a:r>
              <a:rPr sz="2000" spc="-5" dirty="0">
                <a:latin typeface="Calibri"/>
                <a:cs typeface="Calibri"/>
              </a:rPr>
              <a:t>)</a:t>
            </a:r>
            <a:r>
              <a:rPr sz="2000" dirty="0">
                <a:latin typeface="Calibri"/>
                <a:cs typeface="Calibri"/>
              </a:rPr>
              <a:t> </a:t>
            </a:r>
            <a:r>
              <a:rPr sz="2000" spc="-30" dirty="0">
                <a:latin typeface="Calibri"/>
                <a:cs typeface="Calibri"/>
              </a:rPr>
              <a:t>for</a:t>
            </a:r>
            <a:r>
              <a:rPr sz="2000" dirty="0">
                <a:latin typeface="Calibri"/>
                <a:cs typeface="Calibri"/>
              </a:rPr>
              <a:t> </a:t>
            </a:r>
            <a:r>
              <a:rPr sz="2000" spc="-15" dirty="0">
                <a:latin typeface="Calibri"/>
                <a:cs typeface="Calibri"/>
              </a:rPr>
              <a:t>the</a:t>
            </a:r>
            <a:r>
              <a:rPr sz="2000" spc="-5" dirty="0">
                <a:latin typeface="Calibri"/>
                <a:cs typeface="Calibri"/>
              </a:rPr>
              <a:t> </a:t>
            </a:r>
            <a:r>
              <a:rPr sz="2000" spc="-20" dirty="0">
                <a:latin typeface="Calibri"/>
                <a:cs typeface="Calibri"/>
              </a:rPr>
              <a:t>given</a:t>
            </a:r>
            <a:r>
              <a:rPr sz="2000" spc="-5" dirty="0">
                <a:latin typeface="Calibri"/>
                <a:cs typeface="Calibri"/>
              </a:rPr>
              <a:t> </a:t>
            </a:r>
            <a:r>
              <a:rPr sz="2000" spc="-80" dirty="0">
                <a:latin typeface="Calibri"/>
                <a:cs typeface="Calibri"/>
              </a:rPr>
              <a:t>FASTA</a:t>
            </a:r>
            <a:r>
              <a:rPr sz="2000" spc="-5" dirty="0">
                <a:latin typeface="Calibri"/>
                <a:cs typeface="Calibri"/>
              </a:rPr>
              <a:t> </a:t>
            </a:r>
            <a:r>
              <a:rPr sz="2000" dirty="0">
                <a:latin typeface="Calibri"/>
                <a:cs typeface="Calibri"/>
              </a:rPr>
              <a:t>file</a:t>
            </a:r>
            <a:endParaRPr sz="2000">
              <a:latin typeface="Calibri"/>
              <a:cs typeface="Calibri"/>
            </a:endParaRPr>
          </a:p>
          <a:p>
            <a:pPr marL="355600" indent="-342900">
              <a:lnSpc>
                <a:spcPct val="100000"/>
              </a:lnSpc>
              <a:buFont typeface="Arial"/>
              <a:buChar char="•"/>
              <a:tabLst>
                <a:tab pos="354965" algn="l"/>
                <a:tab pos="355600" algn="l"/>
              </a:tabLst>
            </a:pPr>
            <a:r>
              <a:rPr sz="2000" b="1" spc="-5" dirty="0">
                <a:solidFill>
                  <a:srgbClr val="C00000"/>
                </a:solidFill>
                <a:latin typeface="Courier"/>
                <a:cs typeface="Courier"/>
              </a:rPr>
              <a:t>flags </a:t>
            </a:r>
            <a:r>
              <a:rPr sz="2000" spc="-5" dirty="0">
                <a:latin typeface="Courier"/>
                <a:cs typeface="Courier"/>
              </a:rPr>
              <a:t>&lt;integer&gt;</a:t>
            </a:r>
            <a:r>
              <a:rPr sz="2000" spc="-750" dirty="0">
                <a:latin typeface="Courier"/>
                <a:cs typeface="Courier"/>
              </a:rPr>
              <a:t> </a:t>
            </a:r>
            <a:r>
              <a:rPr sz="2000" dirty="0">
                <a:latin typeface="Calibri"/>
                <a:cs typeface="Calibri"/>
              </a:rPr>
              <a:t>—</a:t>
            </a:r>
            <a:r>
              <a:rPr sz="2000" spc="-5" dirty="0">
                <a:latin typeface="Calibri"/>
                <a:cs typeface="Calibri"/>
              </a:rPr>
              <a:t> </a:t>
            </a:r>
            <a:r>
              <a:rPr sz="2000" spc="-30" dirty="0">
                <a:latin typeface="Calibri"/>
                <a:cs typeface="Calibri"/>
              </a:rPr>
              <a:t>Print</a:t>
            </a:r>
            <a:r>
              <a:rPr sz="2000" dirty="0">
                <a:latin typeface="Calibri"/>
                <a:cs typeface="Calibri"/>
              </a:rPr>
              <a:t> </a:t>
            </a:r>
            <a:r>
              <a:rPr sz="2000" spc="-15" dirty="0">
                <a:latin typeface="Calibri"/>
                <a:cs typeface="Calibri"/>
              </a:rPr>
              <a:t>the</a:t>
            </a:r>
            <a:r>
              <a:rPr sz="2000" dirty="0">
                <a:latin typeface="Calibri"/>
                <a:cs typeface="Calibri"/>
              </a:rPr>
              <a:t> </a:t>
            </a:r>
            <a:r>
              <a:rPr sz="2000" spc="-15" dirty="0">
                <a:latin typeface="Calibri"/>
                <a:cs typeface="Calibri"/>
              </a:rPr>
              <a:t>meaning(s)</a:t>
            </a:r>
            <a:r>
              <a:rPr sz="2000" dirty="0">
                <a:latin typeface="Calibri"/>
                <a:cs typeface="Calibri"/>
              </a:rPr>
              <a:t> </a:t>
            </a:r>
            <a:r>
              <a:rPr sz="2000" spc="-20" dirty="0">
                <a:latin typeface="Calibri"/>
                <a:cs typeface="Calibri"/>
              </a:rPr>
              <a:t>of</a:t>
            </a:r>
            <a:r>
              <a:rPr sz="2000" dirty="0">
                <a:latin typeface="Calibri"/>
                <a:cs typeface="Calibri"/>
              </a:rPr>
              <a:t> </a:t>
            </a:r>
            <a:r>
              <a:rPr sz="2000" spc="-15" dirty="0">
                <a:latin typeface="Calibri"/>
                <a:cs typeface="Calibri"/>
              </a:rPr>
              <a:t>the</a:t>
            </a:r>
            <a:r>
              <a:rPr sz="2000" dirty="0">
                <a:latin typeface="Calibri"/>
                <a:cs typeface="Calibri"/>
              </a:rPr>
              <a:t> </a:t>
            </a:r>
            <a:r>
              <a:rPr sz="2000" spc="-25" dirty="0">
                <a:latin typeface="Calibri"/>
                <a:cs typeface="Calibri"/>
              </a:rPr>
              <a:t>given</a:t>
            </a:r>
            <a:r>
              <a:rPr sz="2000" spc="-5" dirty="0">
                <a:latin typeface="Calibri"/>
                <a:cs typeface="Calibri"/>
              </a:rPr>
              <a:t> </a:t>
            </a:r>
            <a:r>
              <a:rPr sz="2000" spc="-20" dirty="0">
                <a:latin typeface="Calibri"/>
                <a:cs typeface="Calibri"/>
              </a:rPr>
              <a:t>flag.</a:t>
            </a:r>
            <a:endParaRPr sz="2000">
              <a:latin typeface="Calibri"/>
              <a:cs typeface="Calibri"/>
            </a:endParaRPr>
          </a:p>
          <a:p>
            <a:pPr marL="355600" indent="-342900">
              <a:lnSpc>
                <a:spcPct val="100000"/>
              </a:lnSpc>
              <a:buFont typeface="Arial"/>
              <a:buChar char="•"/>
              <a:tabLst>
                <a:tab pos="354965" algn="l"/>
                <a:tab pos="355600" algn="l"/>
              </a:tabLst>
            </a:pPr>
            <a:r>
              <a:rPr sz="2000" b="1" spc="-5" dirty="0">
                <a:solidFill>
                  <a:srgbClr val="C00000"/>
                </a:solidFill>
                <a:latin typeface="Courier"/>
                <a:cs typeface="Courier"/>
              </a:rPr>
              <a:t>flagstats</a:t>
            </a:r>
            <a:r>
              <a:rPr sz="2000" b="1" spc="5" dirty="0">
                <a:solidFill>
                  <a:srgbClr val="C00000"/>
                </a:solidFill>
                <a:latin typeface="Courier"/>
                <a:cs typeface="Courier"/>
              </a:rPr>
              <a:t> </a:t>
            </a:r>
            <a:r>
              <a:rPr sz="2000" spc="-5" dirty="0">
                <a:latin typeface="Courier"/>
                <a:cs typeface="Courier"/>
              </a:rPr>
              <a:t>&lt;file&gt;</a:t>
            </a:r>
            <a:r>
              <a:rPr sz="2000" spc="-750" dirty="0">
                <a:latin typeface="Courier"/>
                <a:cs typeface="Courier"/>
              </a:rPr>
              <a:t> </a:t>
            </a:r>
            <a:r>
              <a:rPr sz="2000" dirty="0">
                <a:latin typeface="Calibri"/>
                <a:cs typeface="Calibri"/>
              </a:rPr>
              <a:t>—</a:t>
            </a:r>
            <a:r>
              <a:rPr sz="2000" spc="-5" dirty="0">
                <a:latin typeface="Calibri"/>
                <a:cs typeface="Calibri"/>
              </a:rPr>
              <a:t> </a:t>
            </a:r>
            <a:r>
              <a:rPr sz="2000" spc="-30" dirty="0">
                <a:latin typeface="Calibri"/>
                <a:cs typeface="Calibri"/>
              </a:rPr>
              <a:t>Print</a:t>
            </a:r>
            <a:r>
              <a:rPr sz="2000" spc="5" dirty="0">
                <a:latin typeface="Calibri"/>
                <a:cs typeface="Calibri"/>
              </a:rPr>
              <a:t> </a:t>
            </a:r>
            <a:r>
              <a:rPr sz="2000" spc="-25" dirty="0">
                <a:latin typeface="Calibri"/>
                <a:cs typeface="Calibri"/>
              </a:rPr>
              <a:t>statistics</a:t>
            </a:r>
            <a:r>
              <a:rPr sz="2000" dirty="0">
                <a:latin typeface="Calibri"/>
                <a:cs typeface="Calibri"/>
              </a:rPr>
              <a:t> </a:t>
            </a:r>
            <a:r>
              <a:rPr sz="2000" spc="-20" dirty="0">
                <a:latin typeface="Calibri"/>
                <a:cs typeface="Calibri"/>
              </a:rPr>
              <a:t>on</a:t>
            </a:r>
            <a:r>
              <a:rPr sz="2000" dirty="0">
                <a:latin typeface="Calibri"/>
                <a:cs typeface="Calibri"/>
              </a:rPr>
              <a:t> </a:t>
            </a:r>
            <a:r>
              <a:rPr sz="2000" spc="-15" dirty="0">
                <a:latin typeface="Calibri"/>
                <a:cs typeface="Calibri"/>
              </a:rPr>
              <a:t>the</a:t>
            </a:r>
            <a:r>
              <a:rPr sz="2000" dirty="0">
                <a:latin typeface="Calibri"/>
                <a:cs typeface="Calibri"/>
              </a:rPr>
              <a:t> </a:t>
            </a:r>
            <a:r>
              <a:rPr sz="2000" spc="-20" dirty="0">
                <a:latin typeface="Calibri"/>
                <a:cs typeface="Calibri"/>
              </a:rPr>
              <a:t>alignments</a:t>
            </a:r>
            <a:r>
              <a:rPr sz="2000" dirty="0">
                <a:latin typeface="Calibri"/>
                <a:cs typeface="Calibri"/>
              </a:rPr>
              <a:t> </a:t>
            </a:r>
            <a:r>
              <a:rPr sz="2000" spc="-20" dirty="0">
                <a:latin typeface="Calibri"/>
                <a:cs typeface="Calibri"/>
              </a:rPr>
              <a:t>in</a:t>
            </a:r>
            <a:r>
              <a:rPr sz="2000" spc="-5" dirty="0">
                <a:latin typeface="Calibri"/>
                <a:cs typeface="Calibri"/>
              </a:rPr>
              <a:t> </a:t>
            </a:r>
            <a:r>
              <a:rPr sz="2000" spc="-15" dirty="0">
                <a:latin typeface="Calibri"/>
                <a:cs typeface="Calibri"/>
              </a:rPr>
              <a:t>the</a:t>
            </a:r>
            <a:r>
              <a:rPr sz="2000" dirty="0">
                <a:latin typeface="Calibri"/>
                <a:cs typeface="Calibri"/>
              </a:rPr>
              <a:t> </a:t>
            </a:r>
            <a:r>
              <a:rPr sz="2000" spc="-30" dirty="0">
                <a:latin typeface="Calibri"/>
                <a:cs typeface="Calibri"/>
              </a:rPr>
              <a:t>BAM</a:t>
            </a:r>
            <a:r>
              <a:rPr sz="2000" dirty="0">
                <a:latin typeface="Calibri"/>
                <a:cs typeface="Calibri"/>
              </a:rPr>
              <a:t> </a:t>
            </a:r>
            <a:r>
              <a:rPr sz="2000" spc="-20" dirty="0">
                <a:latin typeface="Calibri"/>
                <a:cs typeface="Calibri"/>
              </a:rPr>
              <a:t>file.</a:t>
            </a:r>
            <a:endParaRPr sz="2000">
              <a:latin typeface="Calibri"/>
              <a:cs typeface="Calibri"/>
            </a:endParaRPr>
          </a:p>
        </p:txBody>
      </p:sp>
    </p:spTree>
    <p:extLst>
      <p:ext uri="{BB962C8B-B14F-4D97-AF65-F5344CB8AC3E}">
        <p14:creationId xmlns:p14="http://schemas.microsoft.com/office/powerpoint/2010/main" val="22890242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59695" y="1494250"/>
            <a:ext cx="5224978" cy="346464"/>
          </a:xfrm>
          <a:prstGeom prst="rect">
            <a:avLst/>
          </a:prstGeom>
        </p:spPr>
        <p:txBody>
          <a:bodyPr vert="horz" wrap="square" lIns="0" tIns="11516" rIns="0" bIns="0" rtlCol="0">
            <a:spAutoFit/>
          </a:bodyPr>
          <a:lstStyle/>
          <a:p>
            <a:pPr marL="11516">
              <a:spcBef>
                <a:spcPts val="91"/>
              </a:spcBef>
              <a:tabLst>
                <a:tab pos="272362" algn="l"/>
              </a:tabLst>
            </a:pPr>
            <a:r>
              <a:rPr sz="2448" spc="-6" baseline="9259" dirty="0">
                <a:latin typeface="Arial"/>
                <a:cs typeface="Arial"/>
              </a:rPr>
              <a:t>–	</a:t>
            </a:r>
            <a:r>
              <a:rPr sz="2176" spc="-9" dirty="0">
                <a:solidFill>
                  <a:srgbClr val="333333"/>
                </a:solidFill>
                <a:latin typeface="Arial Unicode MS"/>
                <a:cs typeface="Arial Unicode MS"/>
              </a:rPr>
              <a:t>SAM</a:t>
            </a:r>
            <a:r>
              <a:rPr sz="2176" spc="5" dirty="0">
                <a:solidFill>
                  <a:srgbClr val="333333"/>
                </a:solidFill>
                <a:latin typeface="Arial Unicode MS"/>
                <a:cs typeface="Arial Unicode MS"/>
              </a:rPr>
              <a:t> </a:t>
            </a:r>
            <a:r>
              <a:rPr sz="2176" spc="-5" dirty="0">
                <a:solidFill>
                  <a:srgbClr val="333333"/>
                </a:solidFill>
                <a:latin typeface="Arial Unicode MS"/>
                <a:cs typeface="Arial Unicode MS"/>
              </a:rPr>
              <a:t>(Sequence</a:t>
            </a:r>
            <a:r>
              <a:rPr sz="2176" spc="-127" dirty="0">
                <a:solidFill>
                  <a:srgbClr val="333333"/>
                </a:solidFill>
                <a:latin typeface="Arial Unicode MS"/>
                <a:cs typeface="Arial Unicode MS"/>
              </a:rPr>
              <a:t> </a:t>
            </a:r>
            <a:r>
              <a:rPr sz="2176" spc="-9" dirty="0">
                <a:solidFill>
                  <a:srgbClr val="333333"/>
                </a:solidFill>
                <a:latin typeface="Arial Unicode MS"/>
                <a:cs typeface="Arial Unicode MS"/>
              </a:rPr>
              <a:t>Alignment/Map)</a:t>
            </a:r>
            <a:r>
              <a:rPr sz="2176" spc="14" dirty="0">
                <a:solidFill>
                  <a:srgbClr val="333333"/>
                </a:solidFill>
                <a:latin typeface="Arial Unicode MS"/>
                <a:cs typeface="Arial Unicode MS"/>
              </a:rPr>
              <a:t> </a:t>
            </a:r>
            <a:r>
              <a:rPr sz="2176" spc="-5" dirty="0">
                <a:solidFill>
                  <a:srgbClr val="333333"/>
                </a:solidFill>
                <a:latin typeface="Arial Unicode MS"/>
                <a:cs typeface="Arial Unicode MS"/>
              </a:rPr>
              <a:t>format:</a:t>
            </a:r>
            <a:endParaRPr sz="2176">
              <a:latin typeface="Arial Unicode MS"/>
              <a:cs typeface="Arial Unicode MS"/>
            </a:endParaRPr>
          </a:p>
        </p:txBody>
      </p:sp>
      <p:sp>
        <p:nvSpPr>
          <p:cNvPr id="3" name="object 3"/>
          <p:cNvSpPr txBox="1"/>
          <p:nvPr/>
        </p:nvSpPr>
        <p:spPr>
          <a:xfrm>
            <a:off x="1431485" y="2119589"/>
            <a:ext cx="122074" cy="161632"/>
          </a:xfrm>
          <a:prstGeom prst="rect">
            <a:avLst/>
          </a:prstGeom>
        </p:spPr>
        <p:txBody>
          <a:bodyPr vert="horz" wrap="square" lIns="0" tIns="14971" rIns="0" bIns="0" rtlCol="0">
            <a:spAutoFit/>
          </a:bodyPr>
          <a:lstStyle/>
          <a:p>
            <a:pPr marL="11516">
              <a:spcBef>
                <a:spcPts val="118"/>
              </a:spcBef>
            </a:pPr>
            <a:r>
              <a:rPr sz="952" spc="199" dirty="0">
                <a:latin typeface="Arial"/>
                <a:cs typeface="Arial"/>
              </a:rPr>
              <a:t>●</a:t>
            </a:r>
            <a:endParaRPr sz="952">
              <a:latin typeface="Arial"/>
              <a:cs typeface="Arial"/>
            </a:endParaRPr>
          </a:p>
        </p:txBody>
      </p:sp>
      <p:sp>
        <p:nvSpPr>
          <p:cNvPr id="4" name="object 4"/>
          <p:cNvSpPr txBox="1"/>
          <p:nvPr/>
        </p:nvSpPr>
        <p:spPr>
          <a:xfrm>
            <a:off x="1628415" y="2026306"/>
            <a:ext cx="7003682" cy="611093"/>
          </a:xfrm>
          <a:prstGeom prst="rect">
            <a:avLst/>
          </a:prstGeom>
        </p:spPr>
        <p:txBody>
          <a:bodyPr vert="horz" wrap="square" lIns="0" tIns="71402" rIns="0" bIns="0" rtlCol="0">
            <a:spAutoFit/>
          </a:bodyPr>
          <a:lstStyle/>
          <a:p>
            <a:pPr marL="218811" marR="4607" indent="-207294">
              <a:lnSpc>
                <a:spcPts val="2131"/>
              </a:lnSpc>
              <a:spcBef>
                <a:spcPts val="562"/>
              </a:spcBef>
            </a:pPr>
            <a:r>
              <a:rPr sz="2176" spc="-5" dirty="0">
                <a:solidFill>
                  <a:srgbClr val="333333"/>
                </a:solidFill>
                <a:latin typeface="Arial Unicode MS"/>
                <a:cs typeface="Arial Unicode MS"/>
              </a:rPr>
              <a:t>Capture</a:t>
            </a:r>
            <a:r>
              <a:rPr sz="2176" spc="-9" dirty="0">
                <a:solidFill>
                  <a:srgbClr val="333333"/>
                </a:solidFill>
                <a:latin typeface="Arial Unicode MS"/>
                <a:cs typeface="Arial Unicode MS"/>
              </a:rPr>
              <a:t> </a:t>
            </a:r>
            <a:r>
              <a:rPr sz="2176" spc="-5" dirty="0">
                <a:solidFill>
                  <a:srgbClr val="333333"/>
                </a:solidFill>
                <a:latin typeface="Arial Unicode MS"/>
                <a:cs typeface="Arial Unicode MS"/>
              </a:rPr>
              <a:t>all of</a:t>
            </a:r>
            <a:r>
              <a:rPr sz="2176" spc="5" dirty="0">
                <a:solidFill>
                  <a:srgbClr val="333333"/>
                </a:solidFill>
                <a:latin typeface="Arial Unicode MS"/>
                <a:cs typeface="Arial Unicode MS"/>
              </a:rPr>
              <a:t> </a:t>
            </a:r>
            <a:r>
              <a:rPr sz="2176" spc="-5" dirty="0">
                <a:solidFill>
                  <a:srgbClr val="333333"/>
                </a:solidFill>
                <a:latin typeface="Arial Unicode MS"/>
                <a:cs typeface="Arial Unicode MS"/>
              </a:rPr>
              <a:t>the critical information </a:t>
            </a:r>
            <a:r>
              <a:rPr sz="2176" spc="-9" dirty="0">
                <a:solidFill>
                  <a:srgbClr val="333333"/>
                </a:solidFill>
                <a:latin typeface="Arial Unicode MS"/>
                <a:cs typeface="Arial Unicode MS"/>
              </a:rPr>
              <a:t>about</a:t>
            </a:r>
            <a:r>
              <a:rPr sz="2176" dirty="0">
                <a:solidFill>
                  <a:srgbClr val="333333"/>
                </a:solidFill>
                <a:latin typeface="Arial Unicode MS"/>
                <a:cs typeface="Arial Unicode MS"/>
              </a:rPr>
              <a:t> </a:t>
            </a:r>
            <a:r>
              <a:rPr sz="2176" spc="-5" dirty="0">
                <a:solidFill>
                  <a:srgbClr val="333333"/>
                </a:solidFill>
                <a:latin typeface="Arial Unicode MS"/>
                <a:cs typeface="Arial Unicode MS"/>
              </a:rPr>
              <a:t>NGS</a:t>
            </a:r>
            <a:r>
              <a:rPr sz="2176" spc="-9" dirty="0">
                <a:solidFill>
                  <a:srgbClr val="333333"/>
                </a:solidFill>
                <a:latin typeface="Arial Unicode MS"/>
                <a:cs typeface="Arial Unicode MS"/>
              </a:rPr>
              <a:t> </a:t>
            </a:r>
            <a:r>
              <a:rPr sz="2176" spc="-5" dirty="0">
                <a:solidFill>
                  <a:srgbClr val="333333"/>
                </a:solidFill>
                <a:latin typeface="Arial Unicode MS"/>
                <a:cs typeface="Arial Unicode MS"/>
              </a:rPr>
              <a:t>data</a:t>
            </a:r>
            <a:r>
              <a:rPr sz="2176" dirty="0">
                <a:solidFill>
                  <a:srgbClr val="333333"/>
                </a:solidFill>
                <a:latin typeface="Arial Unicode MS"/>
                <a:cs typeface="Arial Unicode MS"/>
              </a:rPr>
              <a:t> </a:t>
            </a:r>
            <a:r>
              <a:rPr sz="2176" spc="-9" dirty="0">
                <a:solidFill>
                  <a:srgbClr val="333333"/>
                </a:solidFill>
                <a:latin typeface="Arial Unicode MS"/>
                <a:cs typeface="Arial Unicode MS"/>
              </a:rPr>
              <a:t>in</a:t>
            </a:r>
            <a:r>
              <a:rPr sz="2176" dirty="0">
                <a:solidFill>
                  <a:srgbClr val="333333"/>
                </a:solidFill>
                <a:latin typeface="Arial Unicode MS"/>
                <a:cs typeface="Arial Unicode MS"/>
              </a:rPr>
              <a:t> a </a:t>
            </a:r>
            <a:r>
              <a:rPr sz="2176" spc="-594" dirty="0">
                <a:solidFill>
                  <a:srgbClr val="333333"/>
                </a:solidFill>
                <a:latin typeface="Arial Unicode MS"/>
                <a:cs typeface="Arial Unicode MS"/>
              </a:rPr>
              <a:t> </a:t>
            </a:r>
            <a:r>
              <a:rPr sz="2176" spc="-5" dirty="0">
                <a:solidFill>
                  <a:srgbClr val="333333"/>
                </a:solidFill>
                <a:latin typeface="Arial Unicode MS"/>
                <a:cs typeface="Arial Unicode MS"/>
              </a:rPr>
              <a:t>single</a:t>
            </a:r>
            <a:r>
              <a:rPr sz="2176" spc="-9" dirty="0">
                <a:solidFill>
                  <a:srgbClr val="333333"/>
                </a:solidFill>
                <a:latin typeface="Arial Unicode MS"/>
                <a:cs typeface="Arial Unicode MS"/>
              </a:rPr>
              <a:t> </a:t>
            </a:r>
            <a:r>
              <a:rPr sz="2176" spc="-5" dirty="0">
                <a:solidFill>
                  <a:srgbClr val="333333"/>
                </a:solidFill>
                <a:latin typeface="Arial Unicode MS"/>
                <a:cs typeface="Arial Unicode MS"/>
              </a:rPr>
              <a:t>indexed </a:t>
            </a:r>
            <a:r>
              <a:rPr sz="2176" spc="-9" dirty="0">
                <a:solidFill>
                  <a:srgbClr val="333333"/>
                </a:solidFill>
                <a:latin typeface="Arial Unicode MS"/>
                <a:cs typeface="Arial Unicode MS"/>
              </a:rPr>
              <a:t>and</a:t>
            </a:r>
            <a:r>
              <a:rPr sz="2176" dirty="0">
                <a:solidFill>
                  <a:srgbClr val="333333"/>
                </a:solidFill>
                <a:latin typeface="Arial Unicode MS"/>
                <a:cs typeface="Arial Unicode MS"/>
              </a:rPr>
              <a:t> </a:t>
            </a:r>
            <a:r>
              <a:rPr sz="2176" spc="-5" dirty="0">
                <a:solidFill>
                  <a:srgbClr val="333333"/>
                </a:solidFill>
                <a:latin typeface="Arial Unicode MS"/>
                <a:cs typeface="Arial Unicode MS"/>
              </a:rPr>
              <a:t>compressed file</a:t>
            </a:r>
            <a:endParaRPr sz="2176">
              <a:latin typeface="Arial Unicode MS"/>
              <a:cs typeface="Arial Unicode MS"/>
            </a:endParaRPr>
          </a:p>
        </p:txBody>
      </p:sp>
      <p:sp>
        <p:nvSpPr>
          <p:cNvPr id="5" name="object 5"/>
          <p:cNvSpPr txBox="1"/>
          <p:nvPr/>
        </p:nvSpPr>
        <p:spPr>
          <a:xfrm>
            <a:off x="1431485" y="2890033"/>
            <a:ext cx="122074" cy="161632"/>
          </a:xfrm>
          <a:prstGeom prst="rect">
            <a:avLst/>
          </a:prstGeom>
        </p:spPr>
        <p:txBody>
          <a:bodyPr vert="horz" wrap="square" lIns="0" tIns="14971" rIns="0" bIns="0" rtlCol="0">
            <a:spAutoFit/>
          </a:bodyPr>
          <a:lstStyle/>
          <a:p>
            <a:pPr marL="11516">
              <a:spcBef>
                <a:spcPts val="118"/>
              </a:spcBef>
            </a:pPr>
            <a:r>
              <a:rPr sz="952" spc="199" dirty="0">
                <a:latin typeface="Arial"/>
                <a:cs typeface="Arial"/>
              </a:rPr>
              <a:t>●</a:t>
            </a:r>
            <a:endParaRPr sz="952">
              <a:latin typeface="Arial"/>
              <a:cs typeface="Arial"/>
            </a:endParaRPr>
          </a:p>
        </p:txBody>
      </p:sp>
      <p:sp>
        <p:nvSpPr>
          <p:cNvPr id="6" name="object 6"/>
          <p:cNvSpPr txBox="1"/>
          <p:nvPr/>
        </p:nvSpPr>
        <p:spPr>
          <a:xfrm>
            <a:off x="1431485" y="3388693"/>
            <a:ext cx="122074" cy="161632"/>
          </a:xfrm>
          <a:prstGeom prst="rect">
            <a:avLst/>
          </a:prstGeom>
        </p:spPr>
        <p:txBody>
          <a:bodyPr vert="horz" wrap="square" lIns="0" tIns="14971" rIns="0" bIns="0" rtlCol="0">
            <a:spAutoFit/>
          </a:bodyPr>
          <a:lstStyle/>
          <a:p>
            <a:pPr marL="11516">
              <a:spcBef>
                <a:spcPts val="118"/>
              </a:spcBef>
            </a:pPr>
            <a:r>
              <a:rPr sz="952" spc="199" dirty="0">
                <a:latin typeface="Arial"/>
                <a:cs typeface="Arial"/>
              </a:rPr>
              <a:t>●</a:t>
            </a:r>
            <a:endParaRPr sz="952">
              <a:latin typeface="Arial"/>
              <a:cs typeface="Arial"/>
            </a:endParaRPr>
          </a:p>
        </p:txBody>
      </p:sp>
      <p:sp>
        <p:nvSpPr>
          <p:cNvPr id="7" name="object 7"/>
          <p:cNvSpPr txBox="1"/>
          <p:nvPr/>
        </p:nvSpPr>
        <p:spPr>
          <a:xfrm>
            <a:off x="1628415" y="2628613"/>
            <a:ext cx="3828618" cy="958298"/>
          </a:xfrm>
          <a:prstGeom prst="rect">
            <a:avLst/>
          </a:prstGeom>
        </p:spPr>
        <p:txBody>
          <a:bodyPr vert="horz" wrap="square" lIns="0" tIns="11516" rIns="0" bIns="0" rtlCol="0">
            <a:spAutoFit/>
          </a:bodyPr>
          <a:lstStyle/>
          <a:p>
            <a:pPr marL="11516" marR="4607">
              <a:lnSpc>
                <a:spcPct val="150300"/>
              </a:lnSpc>
              <a:spcBef>
                <a:spcPts val="91"/>
              </a:spcBef>
            </a:pPr>
            <a:r>
              <a:rPr sz="2176" spc="-9" dirty="0">
                <a:solidFill>
                  <a:srgbClr val="333333"/>
                </a:solidFill>
                <a:latin typeface="Arial Unicode MS"/>
                <a:cs typeface="Arial Unicode MS"/>
              </a:rPr>
              <a:t>Sharing </a:t>
            </a:r>
            <a:r>
              <a:rPr sz="2176" dirty="0">
                <a:solidFill>
                  <a:srgbClr val="333333"/>
                </a:solidFill>
                <a:latin typeface="Arial Unicode MS"/>
                <a:cs typeface="Arial Unicode MS"/>
              </a:rPr>
              <a:t>: </a:t>
            </a:r>
            <a:r>
              <a:rPr sz="2176" spc="-5" dirty="0">
                <a:solidFill>
                  <a:srgbClr val="333333"/>
                </a:solidFill>
                <a:latin typeface="Arial Unicode MS"/>
                <a:cs typeface="Arial Unicode MS"/>
              </a:rPr>
              <a:t>data across </a:t>
            </a:r>
            <a:r>
              <a:rPr sz="2176" spc="-9" dirty="0">
                <a:solidFill>
                  <a:srgbClr val="333333"/>
                </a:solidFill>
                <a:latin typeface="Arial Unicode MS"/>
                <a:cs typeface="Arial Unicode MS"/>
              </a:rPr>
              <a:t>and </a:t>
            </a:r>
            <a:r>
              <a:rPr sz="2176" spc="-5" dirty="0">
                <a:solidFill>
                  <a:srgbClr val="333333"/>
                </a:solidFill>
                <a:latin typeface="Arial Unicode MS"/>
                <a:cs typeface="Arial Unicode MS"/>
              </a:rPr>
              <a:t>tools </a:t>
            </a:r>
            <a:r>
              <a:rPr sz="2176" spc="-594" dirty="0">
                <a:solidFill>
                  <a:srgbClr val="333333"/>
                </a:solidFill>
                <a:latin typeface="Arial Unicode MS"/>
                <a:cs typeface="Arial Unicode MS"/>
              </a:rPr>
              <a:t> </a:t>
            </a:r>
            <a:r>
              <a:rPr sz="2176" spc="-5" dirty="0">
                <a:solidFill>
                  <a:srgbClr val="333333"/>
                </a:solidFill>
                <a:latin typeface="Arial Unicode MS"/>
                <a:cs typeface="Arial Unicode MS"/>
              </a:rPr>
              <a:t>Generic </a:t>
            </a:r>
            <a:r>
              <a:rPr sz="2176" spc="-9" dirty="0">
                <a:solidFill>
                  <a:srgbClr val="333333"/>
                </a:solidFill>
                <a:latin typeface="Arial Unicode MS"/>
                <a:cs typeface="Arial Unicode MS"/>
              </a:rPr>
              <a:t>alignment</a:t>
            </a:r>
            <a:r>
              <a:rPr sz="2176" spc="-5" dirty="0">
                <a:solidFill>
                  <a:srgbClr val="333333"/>
                </a:solidFill>
                <a:latin typeface="Arial Unicode MS"/>
                <a:cs typeface="Arial Unicode MS"/>
              </a:rPr>
              <a:t> </a:t>
            </a:r>
            <a:r>
              <a:rPr sz="2176" dirty="0">
                <a:solidFill>
                  <a:srgbClr val="333333"/>
                </a:solidFill>
                <a:latin typeface="Arial Unicode MS"/>
                <a:cs typeface="Arial Unicode MS"/>
              </a:rPr>
              <a:t>format</a:t>
            </a:r>
            <a:endParaRPr sz="2176">
              <a:latin typeface="Arial Unicode MS"/>
              <a:cs typeface="Arial Unicode MS"/>
            </a:endParaRPr>
          </a:p>
        </p:txBody>
      </p:sp>
      <p:sp>
        <p:nvSpPr>
          <p:cNvPr id="8" name="object 8"/>
          <p:cNvSpPr txBox="1"/>
          <p:nvPr/>
        </p:nvSpPr>
        <p:spPr>
          <a:xfrm>
            <a:off x="1431485" y="3887352"/>
            <a:ext cx="122074" cy="161632"/>
          </a:xfrm>
          <a:prstGeom prst="rect">
            <a:avLst/>
          </a:prstGeom>
        </p:spPr>
        <p:txBody>
          <a:bodyPr vert="horz" wrap="square" lIns="0" tIns="14971" rIns="0" bIns="0" rtlCol="0">
            <a:spAutoFit/>
          </a:bodyPr>
          <a:lstStyle/>
          <a:p>
            <a:pPr marL="11516">
              <a:spcBef>
                <a:spcPts val="118"/>
              </a:spcBef>
            </a:pPr>
            <a:r>
              <a:rPr sz="952" spc="199" dirty="0">
                <a:latin typeface="Arial"/>
                <a:cs typeface="Arial"/>
              </a:rPr>
              <a:t>●</a:t>
            </a:r>
            <a:endParaRPr sz="952">
              <a:latin typeface="Arial"/>
              <a:cs typeface="Arial"/>
            </a:endParaRPr>
          </a:p>
        </p:txBody>
      </p:sp>
      <p:sp>
        <p:nvSpPr>
          <p:cNvPr id="9" name="object 9"/>
          <p:cNvSpPr txBox="1"/>
          <p:nvPr/>
        </p:nvSpPr>
        <p:spPr>
          <a:xfrm>
            <a:off x="1628414" y="3625931"/>
            <a:ext cx="5741488" cy="2244274"/>
          </a:xfrm>
          <a:prstGeom prst="rect">
            <a:avLst/>
          </a:prstGeom>
        </p:spPr>
        <p:txBody>
          <a:bodyPr vert="horz" wrap="square" lIns="0" tIns="178504" rIns="0" bIns="0" rtlCol="0">
            <a:spAutoFit/>
          </a:bodyPr>
          <a:lstStyle/>
          <a:p>
            <a:pPr marL="11516">
              <a:spcBef>
                <a:spcPts val="1406"/>
              </a:spcBef>
            </a:pPr>
            <a:r>
              <a:rPr sz="2176" spc="-9" dirty="0">
                <a:solidFill>
                  <a:srgbClr val="333333"/>
                </a:solidFill>
                <a:latin typeface="Arial Unicode MS"/>
                <a:cs typeface="Arial Unicode MS"/>
              </a:rPr>
              <a:t>SAMTOOLS:</a:t>
            </a:r>
            <a:r>
              <a:rPr sz="2176" spc="-27" dirty="0">
                <a:solidFill>
                  <a:srgbClr val="333333"/>
                </a:solidFill>
                <a:latin typeface="Arial Unicode MS"/>
                <a:cs typeface="Arial Unicode MS"/>
              </a:rPr>
              <a:t> </a:t>
            </a:r>
            <a:r>
              <a:rPr sz="2176" spc="-5" dirty="0">
                <a:solidFill>
                  <a:srgbClr val="333333"/>
                </a:solidFill>
                <a:latin typeface="Arial Unicode MS"/>
                <a:cs typeface="Arial Unicode MS"/>
              </a:rPr>
              <a:t>provide</a:t>
            </a:r>
            <a:r>
              <a:rPr sz="2176" spc="-32" dirty="0">
                <a:solidFill>
                  <a:srgbClr val="333333"/>
                </a:solidFill>
                <a:latin typeface="Arial Unicode MS"/>
                <a:cs typeface="Arial Unicode MS"/>
              </a:rPr>
              <a:t> </a:t>
            </a:r>
            <a:r>
              <a:rPr sz="2176" spc="-5" dirty="0">
                <a:solidFill>
                  <a:srgbClr val="333333"/>
                </a:solidFill>
                <a:latin typeface="Arial Unicode MS"/>
                <a:cs typeface="Arial Unicode MS"/>
              </a:rPr>
              <a:t>various</a:t>
            </a:r>
            <a:endParaRPr sz="2176">
              <a:latin typeface="Arial Unicode MS"/>
              <a:cs typeface="Arial Unicode MS"/>
            </a:endParaRPr>
          </a:p>
          <a:p>
            <a:pPr marL="218811" marR="4607" indent="-207294">
              <a:lnSpc>
                <a:spcPts val="2131"/>
              </a:lnSpc>
              <a:spcBef>
                <a:spcPts val="1786"/>
              </a:spcBef>
            </a:pPr>
            <a:r>
              <a:rPr sz="2176" spc="-5" dirty="0">
                <a:solidFill>
                  <a:srgbClr val="333333"/>
                </a:solidFill>
                <a:latin typeface="Arial Unicode MS"/>
                <a:cs typeface="Arial Unicode MS"/>
              </a:rPr>
              <a:t>utilities for manipulating alignments in the </a:t>
            </a:r>
            <a:r>
              <a:rPr sz="2176" spc="-9" dirty="0">
                <a:solidFill>
                  <a:srgbClr val="333333"/>
                </a:solidFill>
                <a:latin typeface="Arial Unicode MS"/>
                <a:cs typeface="Arial Unicode MS"/>
              </a:rPr>
              <a:t>SAM </a:t>
            </a:r>
            <a:r>
              <a:rPr sz="2176" spc="-594" dirty="0">
                <a:solidFill>
                  <a:srgbClr val="333333"/>
                </a:solidFill>
                <a:latin typeface="Arial Unicode MS"/>
                <a:cs typeface="Arial Unicode MS"/>
              </a:rPr>
              <a:t> </a:t>
            </a:r>
            <a:r>
              <a:rPr sz="2176" spc="-5" dirty="0">
                <a:solidFill>
                  <a:srgbClr val="333333"/>
                </a:solidFill>
                <a:latin typeface="Arial Unicode MS"/>
                <a:cs typeface="Arial Unicode MS"/>
              </a:rPr>
              <a:t>format:sorting,</a:t>
            </a:r>
            <a:r>
              <a:rPr sz="2176" spc="5" dirty="0">
                <a:solidFill>
                  <a:srgbClr val="333333"/>
                </a:solidFill>
                <a:latin typeface="Arial Unicode MS"/>
                <a:cs typeface="Arial Unicode MS"/>
              </a:rPr>
              <a:t> </a:t>
            </a:r>
            <a:r>
              <a:rPr sz="2176" spc="-5" dirty="0">
                <a:solidFill>
                  <a:srgbClr val="333333"/>
                </a:solidFill>
                <a:latin typeface="Arial Unicode MS"/>
                <a:cs typeface="Arial Unicode MS"/>
              </a:rPr>
              <a:t>merging,</a:t>
            </a:r>
            <a:r>
              <a:rPr sz="2176" dirty="0">
                <a:solidFill>
                  <a:srgbClr val="333333"/>
                </a:solidFill>
                <a:latin typeface="Arial Unicode MS"/>
                <a:cs typeface="Arial Unicode MS"/>
              </a:rPr>
              <a:t> </a:t>
            </a:r>
            <a:r>
              <a:rPr sz="2176" spc="-5" dirty="0">
                <a:solidFill>
                  <a:srgbClr val="333333"/>
                </a:solidFill>
                <a:latin typeface="Arial Unicode MS"/>
                <a:cs typeface="Arial Unicode MS"/>
              </a:rPr>
              <a:t>indexing...</a:t>
            </a:r>
            <a:endParaRPr sz="2176">
              <a:latin typeface="Arial Unicode MS"/>
              <a:cs typeface="Arial Unicode MS"/>
            </a:endParaRPr>
          </a:p>
          <a:p>
            <a:pPr marL="357007" marR="180807" indent="-345491">
              <a:lnSpc>
                <a:spcPts val="4026"/>
              </a:lnSpc>
            </a:pPr>
            <a:r>
              <a:rPr sz="1995" spc="-5" dirty="0">
                <a:solidFill>
                  <a:srgbClr val="DC4713"/>
                </a:solidFill>
                <a:latin typeface="Arial Unicode MS"/>
                <a:cs typeface="Arial Unicode MS"/>
                <a:hlinkClick r:id="rId2"/>
              </a:rPr>
              <a:t>http://samtools.sourceforge.net/ </a:t>
            </a:r>
            <a:r>
              <a:rPr sz="1995" dirty="0">
                <a:solidFill>
                  <a:srgbClr val="DC4713"/>
                </a:solidFill>
                <a:latin typeface="Arial Unicode MS"/>
                <a:cs typeface="Arial Unicode MS"/>
              </a:rPr>
              <a:t> </a:t>
            </a:r>
            <a:r>
              <a:rPr sz="1995" spc="-5" dirty="0">
                <a:solidFill>
                  <a:srgbClr val="00007F"/>
                </a:solidFill>
                <a:latin typeface="Arial Unicode MS"/>
                <a:cs typeface="Arial Unicode MS"/>
                <a:hlinkClick r:id="rId3"/>
              </a:rPr>
              <a:t>http://picard.sourceforge.net/explain-flags.html</a:t>
            </a:r>
            <a:endParaRPr sz="1995">
              <a:latin typeface="Arial Unicode MS"/>
              <a:cs typeface="Arial Unicode MS"/>
            </a:endParaRPr>
          </a:p>
        </p:txBody>
      </p:sp>
      <p:sp>
        <p:nvSpPr>
          <p:cNvPr id="10" name="object 10"/>
          <p:cNvSpPr txBox="1">
            <a:spLocks noGrp="1"/>
          </p:cNvSpPr>
          <p:nvPr>
            <p:ph type="title"/>
          </p:nvPr>
        </p:nvSpPr>
        <p:spPr>
          <a:xfrm>
            <a:off x="2955101" y="-237814"/>
            <a:ext cx="5864137" cy="1365845"/>
          </a:xfrm>
          <a:prstGeom prst="rect">
            <a:avLst/>
          </a:prstGeom>
        </p:spPr>
        <p:txBody>
          <a:bodyPr vert="horz" wrap="square" lIns="0" tIns="11516" rIns="0" bIns="0" rtlCol="0" anchor="ctr">
            <a:spAutoFit/>
          </a:bodyPr>
          <a:lstStyle/>
          <a:p>
            <a:pPr marL="11516">
              <a:lnSpc>
                <a:spcPct val="100000"/>
              </a:lnSpc>
              <a:spcBef>
                <a:spcPts val="91"/>
              </a:spcBef>
            </a:pPr>
            <a:r>
              <a:rPr spc="-9" dirty="0"/>
              <a:t>Sequence</a:t>
            </a:r>
            <a:r>
              <a:rPr spc="-18" dirty="0"/>
              <a:t> </a:t>
            </a:r>
            <a:r>
              <a:rPr spc="-9" dirty="0"/>
              <a:t>alignment</a:t>
            </a:r>
            <a:r>
              <a:rPr spc="-18" dirty="0"/>
              <a:t> </a:t>
            </a:r>
            <a:r>
              <a:rPr spc="-5" dirty="0"/>
              <a:t>and</a:t>
            </a:r>
            <a:r>
              <a:rPr spc="-23" dirty="0"/>
              <a:t> </a:t>
            </a:r>
            <a:r>
              <a:rPr spc="-5" dirty="0"/>
              <a:t>map</a:t>
            </a:r>
          </a:p>
        </p:txBody>
      </p:sp>
      <p:pic>
        <p:nvPicPr>
          <p:cNvPr id="11" name="object 11"/>
          <p:cNvPicPr/>
          <p:nvPr/>
        </p:nvPicPr>
        <p:blipFill>
          <a:blip r:embed="rId4" cstate="print"/>
          <a:stretch>
            <a:fillRect/>
          </a:stretch>
        </p:blipFill>
        <p:spPr>
          <a:xfrm>
            <a:off x="5386208" y="3104238"/>
            <a:ext cx="3753186" cy="887911"/>
          </a:xfrm>
          <a:prstGeom prst="rect">
            <a:avLst/>
          </a:prstGeom>
        </p:spPr>
      </p:pic>
      <p:sp>
        <p:nvSpPr>
          <p:cNvPr id="12" name="object 12"/>
          <p:cNvSpPr txBox="1">
            <a:spLocks noGrp="1"/>
          </p:cNvSpPr>
          <p:nvPr>
            <p:ph type="sldNum" sz="quarter" idx="7"/>
          </p:nvPr>
        </p:nvSpPr>
        <p:spPr>
          <a:xfrm>
            <a:off x="9357359" y="6876090"/>
            <a:ext cx="267970" cy="222884"/>
          </a:xfrm>
          <a:prstGeom prst="rect">
            <a:avLst/>
          </a:prstGeom>
        </p:spPr>
        <p:txBody>
          <a:bodyPr vert="horz" wrap="square" lIns="0" tIns="0" rIns="0" bIns="0" rtlCol="0">
            <a:spAutoFit/>
          </a:bodyPr>
          <a:lstStyle>
            <a:defPPr>
              <a:defRPr lang="en-US"/>
            </a:defPPr>
            <a:lvl1pPr marL="0" algn="l" defTabSz="914400" rtl="0" eaLnBrk="1" latinLnBrk="0" hangingPunct="1">
              <a:defRPr sz="14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8270">
              <a:lnSpc>
                <a:spcPts val="1630"/>
              </a:lnSpc>
            </a:pPr>
            <a:fld id="{81D60167-4931-47E6-BA6A-407CBD079E47}" type="slidenum">
              <a:rPr lang="en-US" spc="-80" smtClean="0"/>
              <a:pPr marL="128270">
                <a:lnSpc>
                  <a:spcPts val="1630"/>
                </a:lnSpc>
              </a:pPr>
              <a:t>9</a:t>
            </a:fld>
            <a:endParaRPr spc="-73" dirty="0"/>
          </a:p>
        </p:txBody>
      </p:sp>
    </p:spTree>
    <p:extLst>
      <p:ext uri="{BB962C8B-B14F-4D97-AF65-F5344CB8AC3E}">
        <p14:creationId xmlns:p14="http://schemas.microsoft.com/office/powerpoint/2010/main" val="138073060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282</TotalTime>
  <Words>2518</Words>
  <Application>Microsoft Macintosh PowerPoint</Application>
  <PresentationFormat>On-screen Show (4:3)</PresentationFormat>
  <Paragraphs>499</Paragraphs>
  <Slides>34</Slides>
  <Notes>13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Arial Unicode MS</vt:lpstr>
      <vt:lpstr>Arial</vt:lpstr>
      <vt:lpstr>Arial-BoldItalicMT</vt:lpstr>
      <vt:lpstr>Calibri</vt:lpstr>
      <vt:lpstr>Calibri Light</vt:lpstr>
      <vt:lpstr>Courier</vt:lpstr>
      <vt:lpstr>Gill Sans</vt:lpstr>
      <vt:lpstr>Helvetica-Light</vt:lpstr>
      <vt:lpstr>Times New Roman</vt:lpstr>
      <vt:lpstr>Office Theme</vt:lpstr>
      <vt:lpstr>PowerPoint Presentation</vt:lpstr>
      <vt:lpstr>Alignments files</vt:lpstr>
      <vt:lpstr>Exon first vs seed extend</vt:lpstr>
      <vt:lpstr>Read alignments files:  the BAM/SAM format</vt:lpstr>
      <vt:lpstr>SAM alignment section</vt:lpstr>
      <vt:lpstr>SAM flags</vt:lpstr>
      <vt:lpstr>‘CIGAR strings’  (Alignments)</vt:lpstr>
      <vt:lpstr>The SAMtools program</vt:lpstr>
      <vt:lpstr>Sequence alignment and map</vt:lpstr>
      <vt:lpstr>Spliced cigar line</vt:lpstr>
      <vt:lpstr>Bam &amp; Bed</vt:lpstr>
      <vt:lpstr>PowerPoint Presentation</vt:lpstr>
      <vt:lpstr>Using STAR to align reads</vt:lpstr>
      <vt:lpstr>STAR genome index (database)</vt:lpstr>
      <vt:lpstr>Using STAR to align reads</vt:lpstr>
      <vt:lpstr>Assessing read alignments !</vt:lpstr>
      <vt:lpstr>Multiqc </vt:lpstr>
      <vt:lpstr>General statistics </vt:lpstr>
      <vt:lpstr>Now if you begin scrolling down will see more plots </vt:lpstr>
      <vt:lpstr>Generate comprehensive multiqc report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PTMs have different implications for gene transcription and are distributed at different regions across the gene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Princess Rodriguez Ramirez</dc:creator>
  <cp:lastModifiedBy>Princess Rodriguez Ramirez</cp:lastModifiedBy>
  <cp:revision>3</cp:revision>
  <dcterms:created xsi:type="dcterms:W3CDTF">2023-02-22T14:02:49Z</dcterms:created>
  <dcterms:modified xsi:type="dcterms:W3CDTF">2023-02-26T20:29:40Z</dcterms:modified>
</cp:coreProperties>
</file>